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BDCE-37C4-476C-911F-56C4047FF4D6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870E2-EEF7-4D9E-90C5-EA33EE66657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34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08E4BE-6F32-4B0F-9C2A-D4EBB4DD5293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154C8B-D206-43E3-9F3E-8D77C269F9C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92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500" b="1" smtClean="0">
                <a:solidFill>
                  <a:srgbClr val="FFFF00"/>
                </a:solidFill>
              </a:rPr>
              <a:t>1.</a:t>
            </a:r>
            <a:r>
              <a:rPr lang="hr-HR" sz="1700" b="1" smtClean="0"/>
              <a:t> </a:t>
            </a:r>
            <a:r>
              <a:rPr lang="hr-HR" sz="1700" smtClean="0"/>
              <a:t>U svaki restoran muškarac ulazi prvi. U samom restoranu, pri ulasku, on će se kretati ispred žene.   U restoran se ne ulazi s upaljenom cigaretom.</a:t>
            </a:r>
          </a:p>
        </p:txBody>
      </p:sp>
      <p:sp>
        <p:nvSpPr>
          <p:cNvPr id="2150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029200"/>
            <a:ext cx="4041775" cy="1371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2.</a:t>
            </a:r>
            <a:r>
              <a:rPr lang="hr-HR" sz="2000" smtClean="0"/>
              <a:t> Pri svlačenju ili oblačenju kaputa ženi može pomagati jedino muškarac koji je s njom u društvu. </a:t>
            </a:r>
          </a:p>
        </p:txBody>
      </p:sp>
      <p:pic>
        <p:nvPicPr>
          <p:cNvPr id="21509" name="Content Placeholder 6" descr="restoran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351088"/>
            <a:ext cx="2782888" cy="2220912"/>
          </a:xfrm>
          <a:ln>
            <a:prstDash val="solid"/>
          </a:ln>
        </p:spPr>
      </p:pic>
      <p:pic>
        <p:nvPicPr>
          <p:cNvPr id="21510" name="Content Placeholder 7" descr="b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81200"/>
            <a:ext cx="3070225" cy="2895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9493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19.</a:t>
            </a:r>
            <a:r>
              <a:rPr lang="hr-HR" sz="2200" smtClean="0"/>
              <a:t> </a:t>
            </a:r>
            <a:r>
              <a:rPr lang="hr-HR" sz="2200" b="1" smtClean="0"/>
              <a:t>Ako posjećujete restoran  s većim društvom, bilo bi dobro da stol prije rezervirate.</a:t>
            </a:r>
            <a:endParaRPr lang="hr-HR" sz="2200" smtClean="0"/>
          </a:p>
        </p:txBody>
      </p:sp>
      <p:sp>
        <p:nvSpPr>
          <p:cNvPr id="3072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371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2O.</a:t>
            </a:r>
            <a:r>
              <a:rPr lang="hr-HR" sz="2000" b="1" smtClean="0"/>
              <a:t> Prilikom izlaska iz restorana redoslijed je drugačiji: žena ide naprijed, a muškarac za njom</a:t>
            </a:r>
            <a:r>
              <a:rPr lang="hr-HR" sz="2000" smtClean="0"/>
              <a:t>.</a:t>
            </a:r>
          </a:p>
        </p:txBody>
      </p:sp>
      <p:pic>
        <p:nvPicPr>
          <p:cNvPr id="30725" name="Content Placeholder 6" descr="rezervirati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2038" y="1981200"/>
            <a:ext cx="2828925" cy="2971800"/>
          </a:xfrm>
          <a:ln>
            <a:prstDash val="solid"/>
          </a:ln>
        </p:spPr>
      </p:pic>
      <p:pic>
        <p:nvPicPr>
          <p:cNvPr id="30726" name="Content Placeholder 7" descr="preuzmižena izlazi prv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81200"/>
            <a:ext cx="2819400" cy="289718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6454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95800"/>
            <a:ext cx="4040188" cy="2133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hr-HR" sz="2500" b="1" smtClean="0">
                <a:solidFill>
                  <a:srgbClr val="FFFF00"/>
                </a:solidFill>
              </a:rPr>
              <a:t>3.</a:t>
            </a:r>
            <a:r>
              <a:rPr lang="hr-HR" sz="1800" b="1" smtClean="0"/>
              <a:t> Izbor stola u restoranu je stvar muškarca</a:t>
            </a:r>
            <a:r>
              <a:rPr lang="hr-HR" sz="1800" smtClean="0"/>
              <a:t>. Ako traži mjesto za dvije osobe, neće zauzimati stol za šest osoba. Ako slobodnog mjesta nema, pravila pristojnosti ne isključuju sjedanje za drugi stol sa slobodnim mjestima. </a:t>
            </a:r>
          </a:p>
        </p:txBody>
      </p:sp>
      <p:sp>
        <p:nvSpPr>
          <p:cNvPr id="2253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95800"/>
            <a:ext cx="4041775" cy="2209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4.</a:t>
            </a:r>
            <a:r>
              <a:rPr lang="hr-HR" sz="2000" b="1" smtClean="0"/>
              <a:t> Pri zauzimanju mjesta, pogodnije i udobnije mjesto pripada žen</a:t>
            </a:r>
            <a:r>
              <a:rPr lang="hr-HR" sz="2000" smtClean="0"/>
              <a:t>i. Muškarac neće sjesti dok žena nije sjela, a izvlačenjem stolice, on ili konobar joj pomažu da lakše sjedne. </a:t>
            </a:r>
            <a:r>
              <a:rPr lang="hr-HR" sz="2000" b="1" smtClean="0"/>
              <a:t>Kad je žena zauzela mjesto, sjeda i muškarac</a:t>
            </a:r>
            <a:r>
              <a:rPr lang="hr-HR" sz="2000" smtClean="0"/>
              <a:t>.</a:t>
            </a:r>
          </a:p>
        </p:txBody>
      </p:sp>
      <p:pic>
        <p:nvPicPr>
          <p:cNvPr id="22534" name="Content Placeholder 11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28800"/>
            <a:ext cx="2909888" cy="2487613"/>
          </a:xfrm>
          <a:ln>
            <a:prstDash val="solid"/>
          </a:ln>
        </p:spPr>
      </p:pic>
      <p:pic>
        <p:nvPicPr>
          <p:cNvPr id="22533" name="Content Placeholder 9" descr="b1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28800"/>
            <a:ext cx="2870200" cy="245903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9495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76800"/>
            <a:ext cx="4040188" cy="1752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5.</a:t>
            </a:r>
            <a:r>
              <a:rPr lang="hr-HR" sz="2200" b="1" smtClean="0"/>
              <a:t> Pri izboru jela žena ima prednost</a:t>
            </a:r>
            <a:r>
              <a:rPr lang="hr-HR" sz="2200" smtClean="0"/>
              <a:t>. Ako je na stolu samo jedan jelovnik, ona bira prva i čeka da izabere i njen pratilac. </a:t>
            </a:r>
          </a:p>
        </p:txBody>
      </p:sp>
      <p:sp>
        <p:nvSpPr>
          <p:cNvPr id="2355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029200"/>
            <a:ext cx="4041775" cy="1447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rgbClr val="FFFF00"/>
                </a:solidFill>
              </a:rPr>
              <a:t>6.</a:t>
            </a:r>
            <a:r>
              <a:rPr lang="hr-HR" sz="1600" b="1" smtClean="0"/>
              <a:t> </a:t>
            </a:r>
            <a:r>
              <a:rPr lang="hr-HR" sz="1600" b="1" smtClean="0">
                <a:latin typeface="Lucida Sans" pitchFamily="34" charset="0"/>
              </a:rPr>
              <a:t>Samo muškarac naručuje i kontaktira s konobarom.</a:t>
            </a:r>
          </a:p>
          <a:p>
            <a:pPr eaLnBrk="1" hangingPunct="1"/>
            <a:endParaRPr lang="hr-HR" sz="1600" smtClean="0">
              <a:latin typeface="Lucida Sans" pitchFamily="34" charset="0"/>
            </a:endParaRPr>
          </a:p>
          <a:p>
            <a:pPr eaLnBrk="1" hangingPunct="1"/>
            <a:endParaRPr lang="hr-HR" sz="1600" smtClean="0">
              <a:latin typeface="Lucida Sans" pitchFamily="34" charset="0"/>
            </a:endParaRPr>
          </a:p>
        </p:txBody>
      </p:sp>
      <p:pic>
        <p:nvPicPr>
          <p:cNvPr id="23558" name="Content Placeholder 9" descr="muškarac priča s knobarem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981200"/>
            <a:ext cx="2687638" cy="2438400"/>
          </a:xfrm>
          <a:ln>
            <a:prstDash val="solid"/>
          </a:ln>
        </p:spPr>
      </p:pic>
      <p:pic>
        <p:nvPicPr>
          <p:cNvPr id="23557" name="Content Placeholder 6" descr="žena gleda meni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24000"/>
            <a:ext cx="2403475" cy="2895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8078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7.</a:t>
            </a:r>
            <a:r>
              <a:rPr lang="hr-HR" sz="1700" b="1" smtClean="0"/>
              <a:t> Muškarac će ženu upitati što želi</a:t>
            </a:r>
            <a:r>
              <a:rPr lang="hr-HR" sz="1700" smtClean="0"/>
              <a:t>, a ako mu ona prepušta izbor, on neće birati najjednostavnija i najjeftinija jela i pića. Ako ona ipak odabire neko jednostavno jelo i muškarac bi trebao slično postupiti.</a:t>
            </a:r>
          </a:p>
        </p:txBody>
      </p:sp>
      <p:sp>
        <p:nvSpPr>
          <p:cNvPr id="24580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47244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8.</a:t>
            </a:r>
            <a:r>
              <a:rPr lang="hr-HR" sz="1500" smtClean="0"/>
              <a:t> Ako vam je neko jelo s jelovnika nepoznato, postoje tri mogućnosti:</a:t>
            </a:r>
            <a:br>
              <a:rPr lang="hr-HR" sz="1500" smtClean="0"/>
            </a:br>
            <a:r>
              <a:rPr lang="hr-HR" sz="1500" smtClean="0"/>
              <a:t>a. možete naručiti  jelo za koje znate što je;</a:t>
            </a:r>
            <a:br>
              <a:rPr lang="hr-HR" sz="1500" smtClean="0"/>
            </a:br>
            <a:r>
              <a:rPr lang="hr-HR" sz="1500" smtClean="0"/>
              <a:t>b. možete ići na sreću i naručiti nepoznato jelo;</a:t>
            </a:r>
            <a:br>
              <a:rPr lang="hr-HR" sz="1500" smtClean="0"/>
            </a:br>
            <a:r>
              <a:rPr lang="hr-HR" sz="1500" smtClean="0"/>
              <a:t>c. možete pitati konobara o sadržaju jela, bez ikakvog ustručavanja.</a:t>
            </a:r>
          </a:p>
        </p:txBody>
      </p:sp>
      <p:pic>
        <p:nvPicPr>
          <p:cNvPr id="24581" name="Content Placeholder 7" descr="b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60525"/>
            <a:ext cx="2286000" cy="2619375"/>
          </a:xfrm>
          <a:ln>
            <a:prstDash val="solid"/>
          </a:ln>
        </p:spPr>
      </p:pic>
      <p:pic>
        <p:nvPicPr>
          <p:cNvPr id="24582" name="Content Placeholder 6" descr="izbor jela je na muškarc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7688" y="1908175"/>
            <a:ext cx="2076450" cy="220027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90612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2590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9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9.</a:t>
            </a:r>
            <a:r>
              <a:rPr lang="hr-HR" sz="1900" smtClean="0"/>
              <a:t> Prema osoblju lokala budite odmjereni i pristojni. Ne vičite "Konobar, jelovnik" ili "Konobar, račun", tako da se cijeli lokal ori. </a:t>
            </a:r>
            <a:r>
              <a:rPr lang="hr-HR" sz="1900" b="1" smtClean="0"/>
              <a:t>Posve će vas jasno shvatiti ako diskretnim</a:t>
            </a:r>
            <a:r>
              <a:rPr lang="hr-HR" sz="1900" smtClean="0"/>
              <a:t> </a:t>
            </a:r>
            <a:r>
              <a:rPr lang="hr-HR" sz="1900" b="1" smtClean="0"/>
              <a:t>pokretom ruke date znak da priđe stolu</a:t>
            </a:r>
            <a:r>
              <a:rPr lang="hr-HR" sz="1900" smtClean="0"/>
              <a:t> i ako tiho kažete želju, bez vike i zapovjednog tona. </a:t>
            </a:r>
          </a:p>
          <a:p>
            <a:pPr eaLnBrk="1" hangingPunct="1">
              <a:lnSpc>
                <a:spcPct val="80000"/>
              </a:lnSpc>
            </a:pPr>
            <a:endParaRPr lang="hr-HR" sz="1900" smtClean="0"/>
          </a:p>
        </p:txBody>
      </p:sp>
      <p:sp>
        <p:nvSpPr>
          <p:cNvPr id="2560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95800"/>
            <a:ext cx="4041775" cy="2133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200" smtClean="0"/>
          </a:p>
          <a:p>
            <a:pPr eaLnBrk="1" hangingPunct="1">
              <a:lnSpc>
                <a:spcPct val="90000"/>
              </a:lnSpc>
            </a:pPr>
            <a:r>
              <a:rPr lang="hr-HR" sz="2600" smtClean="0">
                <a:solidFill>
                  <a:srgbClr val="FFFF00"/>
                </a:solidFill>
              </a:rPr>
              <a:t>10.</a:t>
            </a:r>
            <a:r>
              <a:rPr lang="hr-HR" sz="2200" smtClean="0"/>
              <a:t> Piće bira muškarac. Dužnost konobara  je da toči piće, no ukoliko zakaže tada muškarac preuzima. </a:t>
            </a:r>
          </a:p>
          <a:p>
            <a:pPr eaLnBrk="1" hangingPunct="1">
              <a:lnSpc>
                <a:spcPct val="90000"/>
              </a:lnSpc>
            </a:pPr>
            <a:endParaRPr lang="hr-HR" sz="2200" smtClean="0"/>
          </a:p>
        </p:txBody>
      </p:sp>
      <p:pic>
        <p:nvPicPr>
          <p:cNvPr id="25605" name="Content Placeholder 7" descr="zvati konobara 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76400"/>
            <a:ext cx="3124200" cy="2133600"/>
          </a:xfrm>
          <a:ln>
            <a:prstDash val="solid"/>
          </a:ln>
        </p:spPr>
      </p:pic>
      <p:pic>
        <p:nvPicPr>
          <p:cNvPr id="25606" name="Content Placeholder 9" descr="konobar toči vino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76400"/>
            <a:ext cx="2551113" cy="2514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9510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>
          <a:xfrm>
            <a:off x="381000" y="52578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11.</a:t>
            </a:r>
            <a:r>
              <a:rPr lang="hr-HR" sz="1800" smtClean="0"/>
              <a:t> Kucanje pri nazdravljanju na javnom mjestu nije poželjno.</a:t>
            </a:r>
          </a:p>
          <a:p>
            <a:pPr eaLnBrk="1" hangingPunct="1"/>
            <a:endParaRPr lang="hr-HR" sz="1800" smtClean="0"/>
          </a:p>
        </p:txBody>
      </p:sp>
      <p:sp>
        <p:nvSpPr>
          <p:cNvPr id="2662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006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000" smtClean="0"/>
          </a:p>
          <a:p>
            <a:pPr eaLnBrk="1" hangingPunct="1">
              <a:lnSpc>
                <a:spcPct val="80000"/>
              </a:lnSpc>
            </a:pPr>
            <a:r>
              <a:rPr lang="hr-HR" sz="2600" smtClean="0">
                <a:solidFill>
                  <a:srgbClr val="FFFF00"/>
                </a:solidFill>
              </a:rPr>
              <a:t>12.</a:t>
            </a:r>
            <a:r>
              <a:rPr lang="hr-HR" sz="2000" smtClean="0"/>
              <a:t>  Čišćenje, prepravljanje šminke i garderobe u restoranu nije prikladno. Za to služi toalet i nusprostorije restorana.</a:t>
            </a:r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</p:txBody>
      </p:sp>
      <p:pic>
        <p:nvPicPr>
          <p:cNvPr id="26629" name="Content Placeholder 8" descr="kucanje čašam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76400"/>
            <a:ext cx="2668588" cy="3108325"/>
          </a:xfrm>
          <a:ln>
            <a:prstDash val="solid"/>
          </a:ln>
        </p:spPr>
      </p:pic>
      <p:pic>
        <p:nvPicPr>
          <p:cNvPr id="26630" name="Content Placeholder 7" descr="žena popravlja šmink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828800"/>
            <a:ext cx="3200400" cy="2438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8692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13.</a:t>
            </a:r>
            <a:r>
              <a:rPr lang="hr-HR" smtClean="0"/>
              <a:t> U restoranu s jelom započinje žena.</a:t>
            </a:r>
          </a:p>
        </p:txBody>
      </p:sp>
      <p:sp>
        <p:nvSpPr>
          <p:cNvPr id="2765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1430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14.</a:t>
            </a:r>
            <a:r>
              <a:rPr lang="hr-HR" smtClean="0"/>
              <a:t> Novine se u restoranu ne čitaju.</a:t>
            </a:r>
          </a:p>
        </p:txBody>
      </p:sp>
      <p:pic>
        <p:nvPicPr>
          <p:cNvPr id="27653" name="Content Placeholder 6" descr="žena jed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752600"/>
            <a:ext cx="3352800" cy="3124200"/>
          </a:xfrm>
          <a:ln>
            <a:prstDash val="solid"/>
          </a:ln>
        </p:spPr>
      </p:pic>
      <p:pic>
        <p:nvPicPr>
          <p:cNvPr id="27654" name="Content Placeholder 7" descr="čitati novine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3276600" cy="3048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67204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sz="2800" smtClean="0">
                <a:solidFill>
                  <a:srgbClr val="FFFF00"/>
                </a:solidFill>
              </a:rPr>
              <a:t>15.</a:t>
            </a:r>
            <a:r>
              <a:rPr lang="hr-HR" sz="2200" smtClean="0"/>
              <a:t> Razgovori u javnim restoranima se vode tiho.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4419600"/>
            <a:ext cx="4041775" cy="220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16.</a:t>
            </a:r>
            <a:r>
              <a:rPr lang="hr-HR" sz="1700" dirty="0" smtClean="0"/>
              <a:t> Razgovori s nepoznatom osobom za istim stolom nisu zabranjeni i možete se upustiti u razgovor bez upoznavanja. Tek ako su se u toku razgovora jave zajednički interesi ili simpatije, možete se predstaviti, a ako vam je stalo do daljnjeg poznanstva, možete izmijeniti adrese ili posjetnice.</a:t>
            </a:r>
          </a:p>
        </p:txBody>
      </p:sp>
      <p:pic>
        <p:nvPicPr>
          <p:cNvPr id="28678" name="Content Placeholder 11" descr="jesti u restoranu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6813" y="2133600"/>
            <a:ext cx="2619375" cy="2971800"/>
          </a:xfrm>
          <a:ln>
            <a:prstDash val="solid"/>
          </a:ln>
        </p:spPr>
      </p:pic>
      <p:pic>
        <p:nvPicPr>
          <p:cNvPr id="28677" name="Content Placeholder 7" descr="ljudi za stolom pričaj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3022600" cy="2438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969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X. Ponašanje u restoranu</a:t>
            </a:r>
            <a:endParaRPr lang="hr-HR" dirty="0"/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054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900" b="1" smtClean="0">
                <a:solidFill>
                  <a:srgbClr val="FFFF00"/>
                </a:solidFill>
              </a:rPr>
              <a:t>17.</a:t>
            </a:r>
            <a:r>
              <a:rPr lang="hr-HR" sz="2200" b="1" smtClean="0"/>
              <a:t> Na sastanke koje ste dogovorili u restoranima ili kafićima, budite točni.</a:t>
            </a:r>
            <a:endParaRPr lang="hr-HR" sz="220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876800"/>
            <a:ext cx="4041775" cy="175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b="1" dirty="0" smtClean="0">
                <a:solidFill>
                  <a:srgbClr val="FFFF00"/>
                </a:solidFill>
              </a:rPr>
              <a:t>18.</a:t>
            </a:r>
            <a:r>
              <a:rPr lang="hr-HR" sz="1700" b="1" dirty="0" smtClean="0"/>
              <a:t> Znance koji se već nalaze u restoranu pozdravit ćemo samo u prolazu</a:t>
            </a:r>
            <a:r>
              <a:rPr lang="hr-HR" sz="1700" dirty="0" smtClean="0"/>
              <a:t>. Bilo bi netaktično odmah prići stolu, čak ako je riječ o dobrim znancima i prijateljima, jer ih mi možemo ometati ako su u društvu s nekim ili ako nekoga očekuju.</a:t>
            </a:r>
          </a:p>
        </p:txBody>
      </p:sp>
      <p:pic>
        <p:nvPicPr>
          <p:cNvPr id="29701" name="Content Placeholder 6" descr="sat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0338" y="2319338"/>
            <a:ext cx="2095500" cy="2190750"/>
          </a:xfrm>
          <a:ln>
            <a:prstDash val="solid"/>
          </a:ln>
        </p:spPr>
      </p:pic>
      <p:pic>
        <p:nvPicPr>
          <p:cNvPr id="29702" name="Content Placeholder 7" descr="b1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28800"/>
            <a:ext cx="2870200" cy="2667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0913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566</Words>
  <Application>Microsoft Office PowerPoint</Application>
  <PresentationFormat>Prikaz na zaslonu (4:3)</PresentationFormat>
  <Paragraphs>33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  <vt:lpstr>X. Ponašanje u restoranu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X. Ponašanje u restoranu</dc:title>
  <dc:creator>Fizika</dc:creator>
  <cp:lastModifiedBy>Fizika</cp:lastModifiedBy>
  <cp:revision>2</cp:revision>
  <dcterms:created xsi:type="dcterms:W3CDTF">2013-02-13T12:36:05Z</dcterms:created>
  <dcterms:modified xsi:type="dcterms:W3CDTF">2013-03-29T08:07:04Z</dcterms:modified>
</cp:coreProperties>
</file>