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6" r:id="rId8"/>
    <p:sldId id="267" r:id="rId9"/>
    <p:sldId id="268" r:id="rId10"/>
    <p:sldId id="262" r:id="rId11"/>
    <p:sldId id="269" r:id="rId12"/>
    <p:sldId id="270" r:id="rId13"/>
    <p:sldId id="271" r:id="rId14"/>
    <p:sldId id="276" r:id="rId15"/>
    <p:sldId id="277" r:id="rId16"/>
    <p:sldId id="273" r:id="rId17"/>
    <p:sldId id="264" r:id="rId18"/>
    <p:sldId id="272" r:id="rId19"/>
    <p:sldId id="274" r:id="rId20"/>
    <p:sldId id="275" r:id="rId21"/>
    <p:sldId id="278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994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066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202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169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58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63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444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664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733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441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6018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F630B-EC82-4084-8B49-0CF2C497A928}" type="datetimeFigureOut">
              <a:rPr lang="hr-HR" smtClean="0"/>
              <a:t>7.2.2018.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FF88-FDE5-4780-B2F9-0E0418FD4B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966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97279" y="478301"/>
            <a:ext cx="10400714" cy="2387600"/>
          </a:xfrm>
        </p:spPr>
        <p:txBody>
          <a:bodyPr>
            <a:normAutofit/>
          </a:bodyPr>
          <a:lstStyle/>
          <a:p>
            <a:r>
              <a:rPr lang="hr-HR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TRAGOVIMA  FAUSTA VRANČIĆA</a:t>
            </a:r>
            <a:endParaRPr lang="hr-HR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738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8000" b="-1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73667" y="745067"/>
            <a:ext cx="10515600" cy="546576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rgbClr val="C00000"/>
                </a:solidFill>
              </a:rPr>
              <a:t>U</a:t>
            </a:r>
            <a:r>
              <a:rPr lang="hr-HR" sz="3200" dirty="0" smtClean="0">
                <a:solidFill>
                  <a:srgbClr val="C00000"/>
                </a:solidFill>
              </a:rPr>
              <a:t> toj bogatoj </a:t>
            </a:r>
            <a:r>
              <a:rPr lang="hr-HR" sz="3200" dirty="0">
                <a:solidFill>
                  <a:srgbClr val="C00000"/>
                </a:solidFill>
              </a:rPr>
              <a:t>riznici tehničkih ideja </a:t>
            </a:r>
            <a:r>
              <a:rPr lang="hr-HR" sz="3200" dirty="0" err="1" smtClean="0">
                <a:solidFill>
                  <a:srgbClr val="C00000"/>
                </a:solidFill>
              </a:rPr>
              <a:t>Vrančićev</a:t>
            </a:r>
            <a:r>
              <a:rPr lang="hr-HR" sz="3200" dirty="0" smtClean="0">
                <a:solidFill>
                  <a:srgbClr val="C00000"/>
                </a:solidFill>
              </a:rPr>
              <a:t> </a:t>
            </a:r>
            <a:r>
              <a:rPr lang="hr-HR" sz="3200" i="1" dirty="0" smtClean="0">
                <a:solidFill>
                  <a:srgbClr val="C00000"/>
                </a:solidFill>
              </a:rPr>
              <a:t>leteći </a:t>
            </a:r>
            <a:r>
              <a:rPr lang="hr-HR" sz="3200" i="1" dirty="0">
                <a:solidFill>
                  <a:srgbClr val="C00000"/>
                </a:solidFill>
              </a:rPr>
              <a:t>čovjek</a:t>
            </a:r>
            <a:r>
              <a:rPr lang="hr-HR" sz="3200" dirty="0">
                <a:solidFill>
                  <a:srgbClr val="C00000"/>
                </a:solidFill>
              </a:rPr>
              <a:t>, odnosno padobranac, najpopularniji je projekt, koji i danas simbolizira </a:t>
            </a:r>
            <a:r>
              <a:rPr lang="hr-HR" sz="3200" dirty="0" smtClean="0">
                <a:solidFill>
                  <a:srgbClr val="C00000"/>
                </a:solidFill>
              </a:rPr>
              <a:t>genijalnost ovog znanstvenika.</a:t>
            </a:r>
          </a:p>
          <a:p>
            <a:pPr marL="0" indent="0">
              <a:buNone/>
            </a:pPr>
            <a:endParaRPr lang="hr-HR" sz="3200" dirty="0" smtClean="0">
              <a:solidFill>
                <a:srgbClr val="C00000"/>
              </a:solidFill>
            </a:endParaRPr>
          </a:p>
          <a:p>
            <a:r>
              <a:rPr lang="hr-HR" sz="3200" dirty="0" smtClean="0">
                <a:solidFill>
                  <a:srgbClr val="C00000"/>
                </a:solidFill>
              </a:rPr>
              <a:t>Zanimljivo, Faust je </a:t>
            </a:r>
            <a:r>
              <a:rPr lang="hr-HR" sz="3200" dirty="0">
                <a:solidFill>
                  <a:srgbClr val="C00000"/>
                </a:solidFill>
              </a:rPr>
              <a:t>skokovima sa zvonika i klisura sâm iskušavao svoj </a:t>
            </a:r>
            <a:r>
              <a:rPr lang="hr-HR" sz="3200" dirty="0" smtClean="0">
                <a:solidFill>
                  <a:srgbClr val="C00000"/>
                </a:solidFill>
              </a:rPr>
              <a:t>izum.</a:t>
            </a:r>
          </a:p>
          <a:p>
            <a:pPr marL="0" indent="0">
              <a:buNone/>
            </a:pPr>
            <a:endParaRPr lang="hr-HR" sz="3200" dirty="0" smtClean="0">
              <a:solidFill>
                <a:srgbClr val="C00000"/>
              </a:solidFill>
            </a:endParaRPr>
          </a:p>
          <a:p>
            <a:r>
              <a:rPr lang="hr-HR" sz="3200" dirty="0" smtClean="0">
                <a:solidFill>
                  <a:srgbClr val="C00000"/>
                </a:solidFill>
              </a:rPr>
              <a:t>Upravo je </a:t>
            </a:r>
            <a:r>
              <a:rPr lang="hr-HR" sz="3200" dirty="0" err="1" smtClean="0">
                <a:solidFill>
                  <a:srgbClr val="C00000"/>
                </a:solidFill>
              </a:rPr>
              <a:t>Vrančićev</a:t>
            </a:r>
            <a:r>
              <a:rPr lang="hr-HR" sz="3200" dirty="0" smtClean="0">
                <a:solidFill>
                  <a:srgbClr val="C00000"/>
                </a:solidFill>
              </a:rPr>
              <a:t> padobranac bio inspiracija za naše kreativne radionice i druženja. </a:t>
            </a:r>
            <a:endParaRPr lang="hr-HR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37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6384" y="971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5400" b="1" dirty="0" smtClean="0">
                <a:solidFill>
                  <a:srgbClr val="C00000"/>
                </a:solidFill>
              </a:rPr>
              <a:t>Faust Vrančić u našoj školi</a:t>
            </a:r>
            <a:endParaRPr lang="hr-HR" sz="5400" b="1" dirty="0">
              <a:solidFill>
                <a:srgbClr val="C00000"/>
              </a:solidFill>
            </a:endParaRPr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>
          <a:xfrm>
            <a:off x="838200" y="1436159"/>
            <a:ext cx="10515600" cy="4351338"/>
          </a:xfrm>
        </p:spPr>
        <p:txBody>
          <a:bodyPr/>
          <a:lstStyle/>
          <a:p>
            <a:r>
              <a:rPr lang="hr-HR" dirty="0" smtClean="0"/>
              <a:t>Da se ovog velikog znanstvenika može proučavati s više različitih gledišta dokazali su naši učenici i mentori koji su osmislili niz kreativnih radionica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33" y="2809814"/>
            <a:ext cx="9226636" cy="392965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65" y="2403414"/>
            <a:ext cx="2688720" cy="404818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8519">
            <a:off x="681182" y="3473010"/>
            <a:ext cx="1811830" cy="27279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622">
            <a:off x="4460778" y="2492283"/>
            <a:ext cx="2471052" cy="37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72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  <a:noFill/>
        </p:spPr>
        <p:txBody>
          <a:bodyPr/>
          <a:lstStyle/>
          <a:p>
            <a:pPr algn="just"/>
            <a:r>
              <a:rPr lang="hr-HR" b="1" dirty="0" smtClean="0"/>
              <a:t>Ljubitelji Vrančića odmah su prionuli na posao. Što se sve izrađivalo u kreativnim radionicama, saznajte u nastavku.</a:t>
            </a:r>
          </a:p>
          <a:p>
            <a:pPr marL="0" indent="0" algn="just">
              <a:buNone/>
            </a:pPr>
            <a:endParaRPr lang="hr-HR" b="1" dirty="0" smtClean="0"/>
          </a:p>
          <a:p>
            <a:pPr marL="0" indent="0" algn="just">
              <a:buNone/>
            </a:pPr>
            <a:r>
              <a:rPr lang="hr-HR" sz="2400" dirty="0" smtClean="0"/>
              <a:t>Na </a:t>
            </a:r>
            <a:r>
              <a:rPr lang="hr-HR" sz="2400" dirty="0"/>
              <a:t>T</a:t>
            </a:r>
            <a:r>
              <a:rPr lang="hr-HR" sz="2400" dirty="0" smtClean="0"/>
              <a:t>ehničkoj kulturi izrađivao se padobranac u drvu. Učenica </a:t>
            </a:r>
            <a:r>
              <a:rPr lang="hr-HR" sz="2400" b="1" dirty="0" smtClean="0"/>
              <a:t>Matija </a:t>
            </a:r>
            <a:r>
              <a:rPr lang="hr-HR" sz="2400" b="1" dirty="0" err="1" smtClean="0"/>
              <a:t>Marfat</a:t>
            </a:r>
            <a:r>
              <a:rPr lang="hr-HR" sz="2400" dirty="0"/>
              <a:t> </a:t>
            </a:r>
            <a:r>
              <a:rPr lang="hr-HR" sz="2400" dirty="0" smtClean="0"/>
              <a:t>i učiteljica Tamara </a:t>
            </a:r>
            <a:r>
              <a:rPr lang="hr-HR" sz="2400" dirty="0" err="1" smtClean="0"/>
              <a:t>Valčić</a:t>
            </a:r>
            <a:r>
              <a:rPr lang="hr-HR" sz="2400" dirty="0" smtClean="0"/>
              <a:t>, prema </a:t>
            </a:r>
            <a:r>
              <a:rPr lang="hr-HR" sz="2400" dirty="0" smtClean="0"/>
              <a:t>zadanom modelu </a:t>
            </a:r>
            <a:r>
              <a:rPr lang="hr-HR" sz="2400" dirty="0" smtClean="0"/>
              <a:t>izrađivali su </a:t>
            </a:r>
            <a:r>
              <a:rPr lang="hr-HR" sz="2400" dirty="0" smtClean="0"/>
              <a:t>drvene padobrance.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4501" y="2638439"/>
            <a:ext cx="6581244" cy="359258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2099348"/>
            <a:ext cx="3162299" cy="44776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29" y="2269068"/>
            <a:ext cx="2888271" cy="440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0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44992"/>
            <a:ext cx="10515600" cy="1325563"/>
          </a:xfrm>
        </p:spPr>
        <p:txBody>
          <a:bodyPr/>
          <a:lstStyle/>
          <a:p>
            <a:r>
              <a:rPr lang="hr-HR" b="1" dirty="0" smtClean="0"/>
              <a:t>Bio je to samo početak…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9467" y="1303866"/>
            <a:ext cx="10964333" cy="4331229"/>
          </a:xfrm>
        </p:spPr>
        <p:txBody>
          <a:bodyPr/>
          <a:lstStyle/>
          <a:p>
            <a:r>
              <a:rPr lang="hr-HR" dirty="0" smtClean="0"/>
              <a:t>Druženje s Vrančićem nastavilo se kroz </a:t>
            </a:r>
            <a:r>
              <a:rPr lang="hr-HR" b="1" dirty="0" smtClean="0"/>
              <a:t>likovne radionice učiteljica Ivanke Biskup i Zrinke Klarin</a:t>
            </a:r>
            <a:r>
              <a:rPr lang="hr-HR" dirty="0" smtClean="0"/>
              <a:t> pa su tako nastala brojna likovna djela naših učenika koja krase školski hol.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799">
            <a:off x="924417" y="2923945"/>
            <a:ext cx="2748310" cy="366441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16999">
            <a:off x="7213810" y="2780703"/>
            <a:ext cx="4565383" cy="34240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53" y="2529592"/>
            <a:ext cx="3081206" cy="41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-15313"/>
            <a:ext cx="5808133" cy="104321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r-HR" sz="4800" b="1" dirty="0" smtClean="0">
                <a:solidFill>
                  <a:srgbClr val="FF0000"/>
                </a:solidFill>
              </a:rPr>
              <a:t>Radovi naših učenika…</a:t>
            </a:r>
            <a:endParaRPr lang="hr-HR" sz="4800" b="1" dirty="0">
              <a:solidFill>
                <a:srgbClr val="FF0000"/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1554691"/>
            <a:ext cx="2890067" cy="435133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914" y="738717"/>
            <a:ext cx="3743886" cy="51673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34" y="1180284"/>
            <a:ext cx="6061843" cy="384708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673">
            <a:off x="7600855" y="917839"/>
            <a:ext cx="3194082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619">
            <a:off x="655834" y="826558"/>
            <a:ext cx="2989400" cy="4351338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61" y="914135"/>
            <a:ext cx="4326433" cy="576857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7726">
            <a:off x="8836490" y="982580"/>
            <a:ext cx="2817470" cy="37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54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hr-HR" dirty="0" smtClean="0"/>
              <a:t>.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271963"/>
          </a:xfrm>
        </p:spPr>
        <p:txBody>
          <a:bodyPr>
            <a:normAutofit/>
          </a:bodyPr>
          <a:lstStyle/>
          <a:p>
            <a:r>
              <a:rPr lang="hr-HR" sz="4400" dirty="0" smtClean="0"/>
              <a:t>Zanimljivo</a:t>
            </a:r>
            <a:r>
              <a:rPr lang="hr-HR" sz="4400" dirty="0"/>
              <a:t>, kao model za padobrance poslužili su učenici četvrtih </a:t>
            </a:r>
            <a:r>
              <a:rPr lang="hr-HR" sz="4400" dirty="0" smtClean="0"/>
              <a:t>razreda.</a:t>
            </a:r>
            <a:endParaRPr lang="hr-HR" sz="1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21" y="253999"/>
            <a:ext cx="4656667" cy="6208890"/>
          </a:xfrm>
          <a:prstGeom prst="rect">
            <a:avLst/>
          </a:prstGeom>
          <a:blipFill>
            <a:blip r:embed="rId4">
              <a:alphaModFix amt="51000"/>
            </a:blip>
            <a:tile tx="0" ty="0" sx="100000" sy="100000" flip="none" algn="tl"/>
          </a:blipFill>
        </p:spPr>
      </p:pic>
      <p:sp>
        <p:nvSpPr>
          <p:cNvPr id="9" name="Rezervirano mjesto slike 8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486418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9" y="474133"/>
            <a:ext cx="4470531" cy="6042334"/>
          </a:xfrm>
          <a:effectLst>
            <a:softEdge rad="368300"/>
          </a:effectLst>
        </p:spPr>
      </p:pic>
      <p:sp>
        <p:nvSpPr>
          <p:cNvPr id="5" name="TekstniOkvir 4"/>
          <p:cNvSpPr txBox="1"/>
          <p:nvPr/>
        </p:nvSpPr>
        <p:spPr>
          <a:xfrm>
            <a:off x="6426069" y="1540933"/>
            <a:ext cx="5283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P</a:t>
            </a:r>
            <a:r>
              <a:rPr lang="hr-HR" sz="3200" dirty="0" smtClean="0"/>
              <a:t>adobranca je Vrančić </a:t>
            </a:r>
            <a:r>
              <a:rPr lang="hr-HR" sz="3200" dirty="0"/>
              <a:t>nazvao </a:t>
            </a:r>
            <a:r>
              <a:rPr lang="hr-HR" sz="3200" i="1" dirty="0" err="1"/>
              <a:t>homo</a:t>
            </a:r>
            <a:r>
              <a:rPr lang="hr-HR" sz="3200" i="1" dirty="0"/>
              <a:t> </a:t>
            </a:r>
            <a:r>
              <a:rPr lang="hr-HR" sz="3200" i="1" dirty="0" err="1" smtClean="0"/>
              <a:t>volans</a:t>
            </a:r>
            <a:r>
              <a:rPr lang="hr-HR" sz="3200" i="1" dirty="0" smtClean="0"/>
              <a:t> </a:t>
            </a:r>
            <a:r>
              <a:rPr lang="hr-HR" sz="3200" dirty="0" smtClean="0"/>
              <a:t>ili</a:t>
            </a:r>
            <a:r>
              <a:rPr lang="hr-HR" sz="3200" dirty="0"/>
              <a:t> </a:t>
            </a:r>
            <a:r>
              <a:rPr lang="hr-HR" sz="3200" i="1" dirty="0"/>
              <a:t>leteći čovjek</a:t>
            </a:r>
            <a:r>
              <a:rPr lang="hr-HR" sz="3200" dirty="0"/>
              <a:t>. </a:t>
            </a:r>
            <a:r>
              <a:rPr lang="hr-HR" sz="3200" dirty="0" err="1"/>
              <a:t>Vrančićeva</a:t>
            </a:r>
            <a:r>
              <a:rPr lang="hr-HR" sz="3200" dirty="0"/>
              <a:t> konstrukcija padobrana znatno je drugačija od današnjih, jer se sastojala od drvenog okvira na koji je bilo navučeno platno. </a:t>
            </a:r>
          </a:p>
        </p:txBody>
      </p:sp>
    </p:spTree>
    <p:extLst>
      <p:ext uri="{BB962C8B-B14F-4D97-AF65-F5344CB8AC3E}">
        <p14:creationId xmlns:p14="http://schemas.microsoft.com/office/powerpoint/2010/main" val="1549477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6431" y="263526"/>
            <a:ext cx="5253569" cy="104034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hr-HR" dirty="0" smtClean="0"/>
              <a:t>Vrančić u knjigama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16667" y="4284133"/>
            <a:ext cx="9237133" cy="1862667"/>
          </a:xfrm>
        </p:spPr>
        <p:txBody>
          <a:bodyPr/>
          <a:lstStyle/>
          <a:p>
            <a:endParaRPr lang="hr-HR" b="1" dirty="0"/>
          </a:p>
        </p:txBody>
      </p:sp>
      <p:sp>
        <p:nvSpPr>
          <p:cNvPr id="5" name="TekstniOkvir 4"/>
          <p:cNvSpPr txBox="1"/>
          <p:nvPr/>
        </p:nvSpPr>
        <p:spPr>
          <a:xfrm>
            <a:off x="2116666" y="4504266"/>
            <a:ext cx="9237133" cy="20928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800" b="1" dirty="0"/>
              <a:t>Posebno su se istaknuli vrijedni učenici učiteljice </a:t>
            </a:r>
            <a:r>
              <a:rPr lang="hr-HR" sz="2800" b="1" dirty="0" err="1" smtClean="0"/>
              <a:t>Antonie</a:t>
            </a:r>
            <a:r>
              <a:rPr lang="hr-HR" sz="2800" b="1" dirty="0" smtClean="0"/>
              <a:t> </a:t>
            </a:r>
            <a:r>
              <a:rPr lang="hr-HR" sz="2800" b="1" dirty="0" err="1"/>
              <a:t>Bajlo</a:t>
            </a:r>
            <a:r>
              <a:rPr lang="hr-HR" sz="2800" b="1" dirty="0"/>
              <a:t>, koji su u pratnji knjižničarke Maje Vukušić istraživali referentne zbirke o Faustu Vrančiću u našoj školskoj i u Gradskoj knjižnici.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76127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" y="365126"/>
            <a:ext cx="4241504" cy="586634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912" y="135467"/>
            <a:ext cx="4374687" cy="5832916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4907759" y="1219200"/>
            <a:ext cx="2757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ZAJEDNIČKIM RADOM SVE JE LAKŠE</a:t>
            </a:r>
            <a:endParaRPr lang="hr-HR" sz="2400" b="1" dirty="0"/>
          </a:p>
        </p:txBody>
      </p:sp>
      <p:sp>
        <p:nvSpPr>
          <p:cNvPr id="7" name="Strelica zakrivljena udesno 6"/>
          <p:cNvSpPr/>
          <p:nvPr/>
        </p:nvSpPr>
        <p:spPr>
          <a:xfrm>
            <a:off x="6180667" y="2419529"/>
            <a:ext cx="1236133" cy="1796871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9" name="Strelica zakrivljena ulijevo 8"/>
          <p:cNvSpPr/>
          <p:nvPr/>
        </p:nvSpPr>
        <p:spPr>
          <a:xfrm>
            <a:off x="5111553" y="3657600"/>
            <a:ext cx="910861" cy="172719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562708"/>
            <a:ext cx="10515600" cy="5614255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Naša škola priključila se projektu HAZU u približavanju hrvatskih znanstvenika djeci u osnovnoj školi.</a:t>
            </a:r>
          </a:p>
          <a:p>
            <a:endParaRPr lang="hr-HR" b="1" dirty="0" smtClean="0">
              <a:solidFill>
                <a:srgbClr val="C00000"/>
              </a:solidFill>
            </a:endParaRPr>
          </a:p>
          <a:p>
            <a:pPr algn="just"/>
            <a:r>
              <a:rPr lang="hr-HR" b="1" dirty="0" smtClean="0">
                <a:solidFill>
                  <a:srgbClr val="C00000"/>
                </a:solidFill>
              </a:rPr>
              <a:t> Povodom 400. obljetnice smrti našeg poznatog znanstvenika Fausta Vrančića, HAZU je ostvarila suradnju s našom školom.</a:t>
            </a:r>
          </a:p>
          <a:p>
            <a:pPr marL="0" indent="0">
              <a:buNone/>
            </a:pPr>
            <a:endParaRPr lang="hr-HR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r-HR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r-HR" b="1" dirty="0" smtClean="0">
              <a:solidFill>
                <a:srgbClr val="C00000"/>
              </a:solidFill>
            </a:endParaRPr>
          </a:p>
          <a:p>
            <a:r>
              <a:rPr lang="hr-HR" sz="3600" b="1" dirty="0">
                <a:solidFill>
                  <a:srgbClr val="C00000"/>
                </a:solidFill>
              </a:rPr>
              <a:t> </a:t>
            </a:r>
            <a:r>
              <a:rPr lang="hr-HR" sz="3600" b="1" dirty="0" smtClean="0">
                <a:solidFill>
                  <a:srgbClr val="C00000"/>
                </a:solidFill>
              </a:rPr>
              <a:t>Prezentacijom ćemo pokazati kako se taj projekt ostvario.</a:t>
            </a:r>
            <a:endParaRPr lang="hr-HR" sz="4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r-HR" sz="4000" dirty="0" smtClean="0"/>
          </a:p>
        </p:txBody>
      </p:sp>
    </p:spTree>
    <p:extLst>
      <p:ext uri="{BB962C8B-B14F-4D97-AF65-F5344CB8AC3E}">
        <p14:creationId xmlns:p14="http://schemas.microsoft.com/office/powerpoint/2010/main" val="16840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558800"/>
            <a:ext cx="10515600" cy="6570133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FF0000"/>
                </a:solidFill>
              </a:rPr>
              <a:t>Zahvaljujemo svima koji su sudjelovali u ovom projektu – učenicima, učiteljima i roditeljima. </a:t>
            </a:r>
          </a:p>
          <a:p>
            <a:pPr marL="0" indent="0">
              <a:buNone/>
            </a:pPr>
            <a:endParaRPr lang="hr-HR" b="1" dirty="0" smtClean="0">
              <a:solidFill>
                <a:srgbClr val="FF0000"/>
              </a:solidFill>
            </a:endParaRPr>
          </a:p>
          <a:p>
            <a:endParaRPr lang="hr-HR" dirty="0" smtClean="0"/>
          </a:p>
          <a:p>
            <a:endParaRPr lang="hr-HR" dirty="0"/>
          </a:p>
          <a:p>
            <a:r>
              <a:rPr lang="hr-HR" sz="3200" b="1" dirty="0" smtClean="0"/>
              <a:t>Zajedno smo uspjeli dovesti Fausta Vrančića u našu školu! Vrančić je sletio svojim padobranom u školski hol, a sada čekamo druge hrvatske znanstvenike da svojim genijalnostima inspiriraju naše učenike.</a:t>
            </a:r>
          </a:p>
          <a:p>
            <a:pPr marL="0" indent="0">
              <a:buNone/>
            </a:pPr>
            <a:endParaRPr lang="hr-HR" b="1" dirty="0" smtClean="0"/>
          </a:p>
          <a:p>
            <a:pPr marL="0" indent="0">
              <a:buNone/>
            </a:pPr>
            <a:r>
              <a:rPr lang="hr-HR" b="1" dirty="0" smtClean="0"/>
              <a:t>Već nas uskoro čeka Marin Getaldić čije izume s nestrpljenjem iščekujemo istražiti!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43400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3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44208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Pozivamo </a:t>
            </a:r>
            <a:r>
              <a:rPr lang="hr-HR" b="1" dirty="0" smtClean="0">
                <a:solidFill>
                  <a:schemeClr val="bg1"/>
                </a:solidFill>
              </a:rPr>
              <a:t>Vas </a:t>
            </a:r>
            <a:r>
              <a:rPr lang="hr-HR" b="1" dirty="0">
                <a:solidFill>
                  <a:schemeClr val="bg1"/>
                </a:solidFill>
              </a:rPr>
              <a:t>da zajedno razgledamo izložbu u školskom holu.</a:t>
            </a:r>
            <a:br>
              <a:rPr lang="hr-HR" b="1" dirty="0">
                <a:solidFill>
                  <a:schemeClr val="bg1"/>
                </a:solidFill>
              </a:rPr>
            </a:b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861733"/>
            <a:ext cx="10515600" cy="2692400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6600" dirty="0" smtClean="0"/>
              <a:t>Hvala na pozornosti!</a:t>
            </a:r>
          </a:p>
          <a:p>
            <a:pPr marL="0" indent="0" algn="ctr">
              <a:buNone/>
            </a:pPr>
            <a:endParaRPr lang="hr-HR" sz="6600" dirty="0"/>
          </a:p>
        </p:txBody>
      </p:sp>
    </p:spTree>
    <p:extLst>
      <p:ext uri="{BB962C8B-B14F-4D97-AF65-F5344CB8AC3E}">
        <p14:creationId xmlns:p14="http://schemas.microsoft.com/office/powerpoint/2010/main" val="2644508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69333"/>
            <a:ext cx="10515600" cy="914400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 smtClean="0">
                <a:solidFill>
                  <a:srgbClr val="C00000"/>
                </a:solidFill>
              </a:rPr>
              <a:t>KAKO JE SVE POČELO?</a:t>
            </a:r>
            <a:endParaRPr lang="hr-HR" sz="4800" b="1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20837"/>
            <a:ext cx="10515600" cy="5106572"/>
          </a:xfrm>
        </p:spPr>
        <p:txBody>
          <a:bodyPr/>
          <a:lstStyle/>
          <a:p>
            <a:r>
              <a:rPr lang="hr-HR" sz="3200" dirty="0" smtClean="0"/>
              <a:t>U </a:t>
            </a:r>
            <a:r>
              <a:rPr lang="hr-HR" sz="3200" dirty="0"/>
              <a:t>G</a:t>
            </a:r>
            <a:r>
              <a:rPr lang="hr-HR" sz="3200" dirty="0" smtClean="0"/>
              <a:t>radskoj knjižnici Zadar znanstvenica </a:t>
            </a:r>
            <a:r>
              <a:rPr lang="hr-HR" sz="3200" b="1" dirty="0" smtClean="0"/>
              <a:t>Marijana Borić  </a:t>
            </a:r>
            <a:r>
              <a:rPr lang="hr-HR" sz="3200" dirty="0" smtClean="0"/>
              <a:t>održala je predavanje o Faustu Vrančiću.</a:t>
            </a:r>
          </a:p>
          <a:p>
            <a:pPr marL="0" indent="0">
              <a:buNone/>
            </a:pPr>
            <a:endParaRPr lang="hr-HR" sz="3200" dirty="0" smtClean="0"/>
          </a:p>
          <a:p>
            <a:r>
              <a:rPr lang="hr-HR" sz="3200" dirty="0" smtClean="0"/>
              <a:t>Nakon predavanja učenici i učitelji su sudjelovali u raznim igrama u kojima su provjerili svoje znanje i vještine u poznavanju lika i djela Fausta Vrančića.</a:t>
            </a:r>
          </a:p>
          <a:p>
            <a:endParaRPr lang="hr-HR" sz="3200" dirty="0"/>
          </a:p>
          <a:p>
            <a:r>
              <a:rPr lang="hr-HR" sz="3200" dirty="0" smtClean="0"/>
              <a:t>Znanstvenica Borić prihvatila je poziv naše novinarske ekipe pa nam je nakon predavanja spremno odgovarala na pitanja za </a:t>
            </a:r>
            <a:r>
              <a:rPr lang="hr-HR" sz="3200" i="1" dirty="0" err="1" smtClean="0"/>
              <a:t>Čehuljicu</a:t>
            </a:r>
            <a:r>
              <a:rPr lang="hr-HR" sz="3200" i="1" dirty="0" smtClean="0"/>
              <a:t>.</a:t>
            </a:r>
          </a:p>
          <a:p>
            <a:endParaRPr lang="hr-HR" sz="32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535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186267" y="365125"/>
            <a:ext cx="11167533" cy="58118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hr-H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Što </a:t>
            </a:r>
            <a:r>
              <a:rPr lang="hr-H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 je potaknulo da održite ovu radionicu baš u Zadru?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Htjela </a:t>
            </a:r>
            <a:r>
              <a:rPr lang="hr-HR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bih da se djeca više interesiraju za znanstvenike i njihov rad jer smatram kako se upravo to danas previše zakida modernom tehnologijom. Sve manji broj djece pa i odraslih, gubi interese za znanost i njezine zasluge za naš današnji život. </a:t>
            </a:r>
            <a:endParaRPr lang="hr-H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51" y="3047444"/>
            <a:ext cx="6072749" cy="348125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9" y="3047444"/>
            <a:ext cx="2373116" cy="360602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33" y="123484"/>
            <a:ext cx="1174874" cy="107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065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/>
              <a:t>Druženja u Gradskoj knjižnici…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12" y="1896533"/>
            <a:ext cx="7018338" cy="3509169"/>
          </a:xfrm>
        </p:spPr>
      </p:pic>
      <p:sp>
        <p:nvSpPr>
          <p:cNvPr id="5" name="TekstniOkvir 4"/>
          <p:cNvSpPr txBox="1"/>
          <p:nvPr/>
        </p:nvSpPr>
        <p:spPr>
          <a:xfrm>
            <a:off x="838200" y="2370667"/>
            <a:ext cx="337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</a:t>
            </a:r>
            <a:r>
              <a:rPr lang="hr-HR" sz="3600" dirty="0" smtClean="0"/>
              <a:t>Igre i zabava sa znanošću.</a:t>
            </a:r>
            <a:endParaRPr lang="hr-HR" sz="3600" dirty="0"/>
          </a:p>
        </p:txBody>
      </p:sp>
      <p:sp>
        <p:nvSpPr>
          <p:cNvPr id="6" name="Strelica udesno 5"/>
          <p:cNvSpPr/>
          <p:nvPr/>
        </p:nvSpPr>
        <p:spPr>
          <a:xfrm>
            <a:off x="1913467" y="3651117"/>
            <a:ext cx="2302933" cy="846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32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t="-19000" b="-1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5600" y="365125"/>
            <a:ext cx="9279467" cy="1325563"/>
          </a:xfrm>
        </p:spPr>
        <p:txBody>
          <a:bodyPr>
            <a:normAutofit/>
          </a:bodyPr>
          <a:lstStyle/>
          <a:p>
            <a:pPr algn="ctr"/>
            <a:r>
              <a:rPr lang="hr-HR" sz="6000" b="1" dirty="0" smtClean="0">
                <a:solidFill>
                  <a:srgbClr val="FFC000"/>
                </a:solidFill>
              </a:rPr>
              <a:t>TKO JE FAUST VRANČIĆ?</a:t>
            </a:r>
            <a:endParaRPr lang="hr-HR" sz="6000" b="1" dirty="0">
              <a:solidFill>
                <a:srgbClr val="FFC0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5600" y="1981200"/>
            <a:ext cx="11108267" cy="4707466"/>
          </a:xfrm>
        </p:spPr>
        <p:txBody>
          <a:bodyPr>
            <a:normAutofit/>
          </a:bodyPr>
          <a:lstStyle/>
          <a:p>
            <a:pPr algn="just"/>
            <a:r>
              <a:rPr lang="nl" b="1" dirty="0" smtClean="0">
                <a:solidFill>
                  <a:schemeClr val="bg1"/>
                </a:solidFill>
              </a:rPr>
              <a:t>Faust </a:t>
            </a:r>
            <a:r>
              <a:rPr lang="nl" b="1" dirty="0">
                <a:solidFill>
                  <a:schemeClr val="bg1"/>
                </a:solidFill>
              </a:rPr>
              <a:t>Vrančić</a:t>
            </a:r>
            <a:r>
              <a:rPr lang="nl" dirty="0">
                <a:solidFill>
                  <a:schemeClr val="bg1"/>
                </a:solidFill>
              </a:rPr>
              <a:t> </a:t>
            </a:r>
            <a:r>
              <a:rPr lang="hr-HR" dirty="0">
                <a:solidFill>
                  <a:schemeClr val="bg1"/>
                </a:solidFill>
              </a:rPr>
              <a:t>jedan je od najpoznatijih hrvatskih znanstvenika.</a:t>
            </a:r>
          </a:p>
          <a:p>
            <a:pPr algn="just"/>
            <a:r>
              <a:rPr lang="hr-HR" dirty="0">
                <a:solidFill>
                  <a:schemeClr val="bg1"/>
                </a:solidFill>
              </a:rPr>
              <a:t>Rođen je u Šibeniku 1551. godine, a školovao se u Italiji gdje je završio školu za svećenika.</a:t>
            </a:r>
          </a:p>
          <a:p>
            <a:pPr algn="just"/>
            <a:r>
              <a:rPr lang="hr-HR" dirty="0">
                <a:solidFill>
                  <a:schemeClr val="bg1"/>
                </a:solidFill>
              </a:rPr>
              <a:t>Već kao mladić pokazivao je </a:t>
            </a:r>
            <a:r>
              <a:rPr lang="pl-PL" dirty="0">
                <a:solidFill>
                  <a:schemeClr val="bg1"/>
                </a:solidFill>
              </a:rPr>
              <a:t>iznimno zanimanje za filozofiju, fiziku i matematiku što je oblikovalo njegov znanstveni duh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</a:p>
          <a:p>
            <a:pPr marL="0" indent="0" algn="just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just"/>
            <a:r>
              <a:rPr lang="hr-HR" dirty="0">
                <a:solidFill>
                  <a:schemeClr val="bg1"/>
                </a:solidFill>
              </a:rPr>
              <a:t>Potkraj 16. stoljeća Vrančić je pripremio knjigu s crtežima svojih ili prerađenih tuđih izuma, te njihovim opisima.</a:t>
            </a:r>
            <a:endParaRPr lang="pl-PL" dirty="0">
              <a:solidFill>
                <a:schemeClr val="bg1"/>
              </a:solidFill>
            </a:endParaRPr>
          </a:p>
          <a:p>
            <a:pPr algn="just"/>
            <a:r>
              <a:rPr lang="pl-PL" dirty="0" smtClean="0">
                <a:solidFill>
                  <a:schemeClr val="bg1"/>
                </a:solidFill>
              </a:rPr>
              <a:t>Tijekom života puno je putovao, posebice je bio vezan za Italiju gdje je objavljivao svoja najvažnija djela.</a:t>
            </a:r>
            <a:endParaRPr lang="pl-PL" dirty="0">
              <a:solidFill>
                <a:schemeClr val="bg1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80084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7199"/>
            <a:ext cx="4284133" cy="6026275"/>
          </a:xfrm>
        </p:spPr>
      </p:pic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>
          <a:xfrm>
            <a:off x="660400" y="457199"/>
            <a:ext cx="5164667" cy="602627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Osim što se istaknuo kao izumitelj, Faust Vrančić </a:t>
            </a:r>
            <a:r>
              <a:rPr lang="hr-HR" sz="2800" b="1" dirty="0"/>
              <a:t>poznati je jezikoslovac.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1595. godine u Veneciji objavio je prvi hrvatski rječnik pod nazivom </a:t>
            </a:r>
            <a:r>
              <a:rPr lang="hr-HR" sz="2800" b="1" i="1" dirty="0"/>
              <a:t>Rječnik pet najuglednijih europskih jezika, latinskoga, talijanskoga, njemačkoga, dalmatinskoga i </a:t>
            </a:r>
            <a:r>
              <a:rPr lang="hr-HR" sz="2800" b="1" i="1" dirty="0" smtClean="0"/>
              <a:t>ugarskoga</a:t>
            </a:r>
            <a:r>
              <a:rPr lang="hr-HR" sz="2800" b="1" dirty="0" smtClean="0"/>
              <a:t>.</a:t>
            </a:r>
            <a:endParaRPr lang="hr-H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Napisan je u pet stupaca, a postigao je veliku </a:t>
            </a:r>
            <a:r>
              <a:rPr lang="hr-HR" sz="2800" dirty="0" smtClean="0"/>
              <a:t>popularnost u to doba.</a:t>
            </a:r>
            <a:endParaRPr lang="hr-HR" sz="28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383644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>
          <a:xfrm>
            <a:off x="0" y="0"/>
            <a:ext cx="11353800" cy="5431897"/>
          </a:xfrm>
        </p:spPr>
        <p:txBody>
          <a:bodyPr/>
          <a:lstStyle/>
          <a:p>
            <a:r>
              <a:rPr lang="hr-HR" dirty="0" smtClean="0"/>
              <a:t>Vrančić je prepoznat u cijelom svijetu, a njegovi izumi i danas su iskorišteni u mnogim tehnološkim ostvarenjima. </a:t>
            </a:r>
          </a:p>
          <a:p>
            <a:r>
              <a:rPr lang="hr-HR" dirty="0" smtClean="0"/>
              <a:t>U njegovu čast na otoku </a:t>
            </a:r>
            <a:r>
              <a:rPr lang="hr-HR" dirty="0" err="1" smtClean="0"/>
              <a:t>Prviću</a:t>
            </a:r>
            <a:r>
              <a:rPr lang="hr-HR" dirty="0" smtClean="0"/>
              <a:t> nedaleko od Šibenika, otvoren je moderan i zanimljiv muzej gdje su izloženi njegovi najpoznatiji eksponati. </a:t>
            </a:r>
          </a:p>
          <a:p>
            <a:endParaRPr lang="hr-HR" dirty="0"/>
          </a:p>
          <a:p>
            <a:r>
              <a:rPr lang="hr-HR" dirty="0" smtClean="0"/>
              <a:t>Muzej su posjetili i naši učenici.</a:t>
            </a: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3" y="2997199"/>
            <a:ext cx="4714366" cy="268100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1" y="1872962"/>
            <a:ext cx="5366174" cy="358000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997199"/>
            <a:ext cx="5257800" cy="37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8666"/>
            <a:ext cx="11006666" cy="6519334"/>
          </a:xfrm>
        </p:spPr>
      </p:pic>
      <p:sp>
        <p:nvSpPr>
          <p:cNvPr id="7" name="TekstniOkvir 6"/>
          <p:cNvSpPr txBox="1"/>
          <p:nvPr/>
        </p:nvSpPr>
        <p:spPr>
          <a:xfrm>
            <a:off x="2370668" y="751400"/>
            <a:ext cx="31834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Vrančićeva</a:t>
            </a:r>
            <a:r>
              <a:rPr lang="hr-HR" sz="2800" dirty="0"/>
              <a:t> knjiga </a:t>
            </a:r>
            <a:r>
              <a:rPr lang="hr-HR" sz="2800" b="1" i="1" dirty="0" err="1">
                <a:solidFill>
                  <a:srgbClr val="C00000"/>
                </a:solidFill>
              </a:rPr>
              <a:t>Machinae</a:t>
            </a:r>
            <a:r>
              <a:rPr lang="hr-HR" sz="2800" b="1" i="1" dirty="0">
                <a:solidFill>
                  <a:srgbClr val="C00000"/>
                </a:solidFill>
              </a:rPr>
              <a:t> </a:t>
            </a:r>
            <a:r>
              <a:rPr lang="hr-HR" sz="2800" b="1" i="1" dirty="0" err="1">
                <a:solidFill>
                  <a:srgbClr val="C00000"/>
                </a:solidFill>
              </a:rPr>
              <a:t>novae</a:t>
            </a:r>
            <a:r>
              <a:rPr lang="hr-HR" sz="2800" b="1" i="1" dirty="0">
                <a:solidFill>
                  <a:srgbClr val="C00000"/>
                </a:solidFill>
              </a:rPr>
              <a:t> (Novi strojevi)</a:t>
            </a:r>
            <a:r>
              <a:rPr lang="hr-HR" sz="2800" b="1" dirty="0">
                <a:solidFill>
                  <a:srgbClr val="C00000"/>
                </a:solidFill>
              </a:rPr>
              <a:t>, </a:t>
            </a:r>
            <a:r>
              <a:rPr lang="hr-HR" sz="2800" dirty="0"/>
              <a:t>objavljena u Veneciji 1615., bogato je opremljena i sadrži, uz objašnjenja na pet jezika, </a:t>
            </a:r>
            <a:r>
              <a:rPr lang="hr-HR" sz="2800" dirty="0" smtClean="0"/>
              <a:t>56 </a:t>
            </a:r>
            <a:r>
              <a:rPr lang="hr-HR" sz="2800" dirty="0"/>
              <a:t>različitih konstrukcija, naprava, izuma i projekata. </a:t>
            </a:r>
          </a:p>
        </p:txBody>
      </p:sp>
    </p:spTree>
    <p:extLst>
      <p:ext uri="{BB962C8B-B14F-4D97-AF65-F5344CB8AC3E}">
        <p14:creationId xmlns:p14="http://schemas.microsoft.com/office/powerpoint/2010/main" val="1570396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588</Words>
  <Application>Microsoft Office PowerPoint</Application>
  <PresentationFormat>Široki zaslon</PresentationFormat>
  <Paragraphs>61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Tema sustava Office</vt:lpstr>
      <vt:lpstr>TRAGOVIMA  FAUSTA VRANČIĆA</vt:lpstr>
      <vt:lpstr>PowerPointova prezentacija</vt:lpstr>
      <vt:lpstr>KAKO JE SVE POČELO?</vt:lpstr>
      <vt:lpstr>PowerPointova prezentacija</vt:lpstr>
      <vt:lpstr>Druženja u Gradskoj knjižnici…</vt:lpstr>
      <vt:lpstr>TKO JE FAUST VRANČIĆ?</vt:lpstr>
      <vt:lpstr>PowerPointova prezentacija</vt:lpstr>
      <vt:lpstr>PowerPointova prezentacija</vt:lpstr>
      <vt:lpstr>PowerPointova prezentacija</vt:lpstr>
      <vt:lpstr>PowerPointova prezentacija</vt:lpstr>
      <vt:lpstr>Faust Vrančić u našoj školi</vt:lpstr>
      <vt:lpstr>PowerPointova prezentacija</vt:lpstr>
      <vt:lpstr>Bio je to samo početak…</vt:lpstr>
      <vt:lpstr>Radovi naših učenika…</vt:lpstr>
      <vt:lpstr>PowerPointova prezentacija</vt:lpstr>
      <vt:lpstr>. </vt:lpstr>
      <vt:lpstr>PowerPointova prezentacija</vt:lpstr>
      <vt:lpstr>Vrančić u knjigama</vt:lpstr>
      <vt:lpstr>PowerPointova prezentacija</vt:lpstr>
      <vt:lpstr>PowerPointova prezentacija</vt:lpstr>
      <vt:lpstr>Pozivamo Vas da zajedno razgledamo izložbu u školskom holu.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Faust Vrančić u OŠ Šime Budinića</dc:title>
  <dc:creator>Korisnik</dc:creator>
  <cp:lastModifiedBy>Korisnik</cp:lastModifiedBy>
  <cp:revision>33</cp:revision>
  <dcterms:created xsi:type="dcterms:W3CDTF">2018-02-02T08:38:37Z</dcterms:created>
  <dcterms:modified xsi:type="dcterms:W3CDTF">2018-02-07T15:38:23Z</dcterms:modified>
</cp:coreProperties>
</file>