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5" r:id="rId5"/>
    <p:sldId id="266" r:id="rId6"/>
    <p:sldId id="267" r:id="rId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68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F318-EE0F-4A30-9582-50772B907E83}" type="datetimeFigureOut">
              <a:rPr lang="hr-HR" smtClean="0"/>
              <a:t>30.6.2020.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9BBF-F882-41A4-A5F1-273C2919B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84671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F318-EE0F-4A30-9582-50772B907E83}" type="datetimeFigureOut">
              <a:rPr lang="hr-HR" smtClean="0"/>
              <a:t>30.6.2020.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9BBF-F882-41A4-A5F1-273C2919B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407059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F318-EE0F-4A30-9582-50772B907E83}" type="datetimeFigureOut">
              <a:rPr lang="hr-HR" smtClean="0"/>
              <a:t>30.6.2020.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9BBF-F882-41A4-A5F1-273C2919B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032321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F318-EE0F-4A30-9582-50772B907E83}" type="datetimeFigureOut">
              <a:rPr lang="hr-HR" smtClean="0"/>
              <a:t>30.6.2020.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9BBF-F882-41A4-A5F1-273C2919B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46912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F318-EE0F-4A30-9582-50772B907E83}" type="datetimeFigureOut">
              <a:rPr lang="hr-HR" smtClean="0"/>
              <a:t>30.6.2020.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9BBF-F882-41A4-A5F1-273C2919B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08464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F318-EE0F-4A30-9582-50772B907E83}" type="datetimeFigureOut">
              <a:rPr lang="hr-HR" smtClean="0"/>
              <a:t>30.6.2020.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9BBF-F882-41A4-A5F1-273C2919B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9874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F318-EE0F-4A30-9582-50772B907E83}" type="datetimeFigureOut">
              <a:rPr lang="hr-HR" smtClean="0"/>
              <a:t>30.6.2020.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9BBF-F882-41A4-A5F1-273C2919B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7516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F318-EE0F-4A30-9582-50772B907E83}" type="datetimeFigureOut">
              <a:rPr lang="hr-HR" smtClean="0"/>
              <a:t>30.6.2020.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9BBF-F882-41A4-A5F1-273C2919B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175526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F318-EE0F-4A30-9582-50772B907E83}" type="datetimeFigureOut">
              <a:rPr lang="hr-HR" smtClean="0"/>
              <a:t>30.6.2020.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9BBF-F882-41A4-A5F1-273C2919B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36704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F318-EE0F-4A30-9582-50772B907E83}" type="datetimeFigureOut">
              <a:rPr lang="hr-HR" smtClean="0"/>
              <a:t>30.6.2020.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9BBF-F882-41A4-A5F1-273C2919B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33491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BEF318-EE0F-4A30-9582-50772B907E83}" type="datetimeFigureOut">
              <a:rPr lang="hr-HR" smtClean="0"/>
              <a:t>30.6.2020.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B9BBF-F882-41A4-A5F1-273C2919B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47601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BEF318-EE0F-4A30-9582-50772B907E83}" type="datetimeFigureOut">
              <a:rPr lang="hr-HR" smtClean="0"/>
              <a:t>30.6.2020.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B9BBF-F882-41A4-A5F1-273C2919BB8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7401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5PwGsBBPnw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h5PwGsBBPnw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6857999"/>
          </a:xfrm>
        </p:spPr>
      </p:pic>
      <p:sp>
        <p:nvSpPr>
          <p:cNvPr id="5" name="Pravokutnik 4"/>
          <p:cNvSpPr/>
          <p:nvPr/>
        </p:nvSpPr>
        <p:spPr>
          <a:xfrm>
            <a:off x="1695450" y="2081211"/>
            <a:ext cx="9020175" cy="2695575"/>
          </a:xfrm>
          <a:prstGeom prst="rect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6600" dirty="0">
                <a:latin typeface="Segoe UI Black" panose="020B0A02040204020203" pitchFamily="34" charset="0"/>
                <a:ea typeface="Segoe UI Black" panose="020B0A02040204020203" pitchFamily="34" charset="0"/>
              </a:rPr>
              <a:t>Josip </a:t>
            </a:r>
            <a:r>
              <a:rPr lang="hr-HR" sz="6600" dirty="0" err="1">
                <a:latin typeface="Segoe UI Black" panose="020B0A02040204020203" pitchFamily="34" charset="0"/>
                <a:ea typeface="Segoe UI Black" panose="020B0A02040204020203" pitchFamily="34" charset="0"/>
              </a:rPr>
              <a:t>Pupačić</a:t>
            </a:r>
            <a:r>
              <a:rPr lang="hr-HR" sz="6600" dirty="0">
                <a:latin typeface="Segoe UI Black" panose="020B0A02040204020203" pitchFamily="34" charset="0"/>
                <a:ea typeface="Segoe UI Black" panose="020B0A02040204020203" pitchFamily="34" charset="0"/>
              </a:rPr>
              <a:t>, More</a:t>
            </a:r>
          </a:p>
        </p:txBody>
      </p:sp>
      <p:sp>
        <p:nvSpPr>
          <p:cNvPr id="6" name="Pravokutnik 5"/>
          <p:cNvSpPr/>
          <p:nvPr/>
        </p:nvSpPr>
        <p:spPr>
          <a:xfrm>
            <a:off x="4543426" y="6134100"/>
            <a:ext cx="3476625" cy="723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>
                <a:solidFill>
                  <a:schemeClr val="bg1"/>
                </a:solidFill>
              </a:rPr>
              <a:t>Izradila: Jasmina </a:t>
            </a:r>
            <a:r>
              <a:rPr lang="hr-HR" dirty="0" err="1" smtClean="0">
                <a:solidFill>
                  <a:schemeClr val="bg1"/>
                </a:solidFill>
              </a:rPr>
              <a:t>Sandalić</a:t>
            </a:r>
            <a:r>
              <a:rPr lang="hr-HR" dirty="0" smtClean="0">
                <a:solidFill>
                  <a:schemeClr val="bg1"/>
                </a:solidFill>
              </a:rPr>
              <a:t>, prof.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426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  <p:sp>
        <p:nvSpPr>
          <p:cNvPr id="5" name="Pravokutnik 4"/>
          <p:cNvSpPr/>
          <p:nvPr/>
        </p:nvSpPr>
        <p:spPr>
          <a:xfrm>
            <a:off x="1695450" y="957431"/>
            <a:ext cx="9020175" cy="4916244"/>
          </a:xfrm>
          <a:prstGeom prst="rect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00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095502" y="102790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36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O pjesniku</a:t>
            </a:r>
            <a:endParaRPr lang="hr-HR" sz="36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2095502" y="2377822"/>
            <a:ext cx="7778675" cy="3736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 smtClean="0">
                <a:solidFill>
                  <a:schemeClr val="bg1"/>
                </a:solidFill>
              </a:rPr>
              <a:t>Josip </a:t>
            </a:r>
            <a:r>
              <a:rPr lang="hr-HR" dirty="0" err="1" smtClean="0">
                <a:solidFill>
                  <a:schemeClr val="bg1"/>
                </a:solidFill>
              </a:rPr>
              <a:t>Pupačić</a:t>
            </a:r>
            <a:r>
              <a:rPr lang="hr-HR" dirty="0" smtClean="0">
                <a:solidFill>
                  <a:schemeClr val="bg1"/>
                </a:solidFill>
              </a:rPr>
              <a:t> rođen je 19. rujna u </a:t>
            </a:r>
            <a:r>
              <a:rPr lang="hr-HR" dirty="0" err="1" smtClean="0">
                <a:solidFill>
                  <a:schemeClr val="bg1"/>
                </a:solidFill>
              </a:rPr>
              <a:t>Slimenu</a:t>
            </a:r>
            <a:r>
              <a:rPr lang="hr-HR" dirty="0" smtClean="0">
                <a:solidFill>
                  <a:schemeClr val="bg1"/>
                </a:solidFill>
              </a:rPr>
              <a:t> pokraj Omiša. Poginuo je 23. svibnja 1971. u zrakoplovnoj nesreći na Krku.</a:t>
            </a:r>
          </a:p>
          <a:p>
            <a:r>
              <a:rPr lang="hr-HR" dirty="0" smtClean="0">
                <a:solidFill>
                  <a:schemeClr val="bg1"/>
                </a:solidFill>
              </a:rPr>
              <a:t>Zbirke pjesama: </a:t>
            </a:r>
            <a:r>
              <a:rPr lang="hr-HR" i="1" dirty="0" smtClean="0">
                <a:solidFill>
                  <a:schemeClr val="bg1"/>
                </a:solidFill>
              </a:rPr>
              <a:t>Kiše pjevaju na jablanima, Mladići, Cvijet izvan sebe, Ustoličenje, Moj križ svejedno gori</a:t>
            </a:r>
            <a:r>
              <a:rPr lang="hr-HR" dirty="0" smtClean="0">
                <a:solidFill>
                  <a:schemeClr val="bg1"/>
                </a:solidFill>
              </a:rPr>
              <a:t>.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9510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  <p:sp>
        <p:nvSpPr>
          <p:cNvPr id="5" name="Pravokutnik 4"/>
          <p:cNvSpPr/>
          <p:nvPr/>
        </p:nvSpPr>
        <p:spPr>
          <a:xfrm>
            <a:off x="1585912" y="422236"/>
            <a:ext cx="9020175" cy="6013525"/>
          </a:xfrm>
          <a:prstGeom prst="rect">
            <a:avLst/>
          </a:prstGeom>
          <a:solidFill>
            <a:schemeClr val="accent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 sz="8000" dirty="0"/>
          </a:p>
        </p:txBody>
      </p:sp>
      <p:sp>
        <p:nvSpPr>
          <p:cNvPr id="8" name="Rezervirano mjesto sadržaja 2"/>
          <p:cNvSpPr txBox="1">
            <a:spLocks/>
          </p:cNvSpPr>
          <p:nvPr/>
        </p:nvSpPr>
        <p:spPr>
          <a:xfrm>
            <a:off x="1938197" y="745495"/>
            <a:ext cx="4471219" cy="569026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                        More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i gledam more gdje se k meni penje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i slušam more  d o b r o j u t r o  veli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i ono sluša mene ja mu šapćem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o  d o b r o j u t r o more kažem tiho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pa opet tiše ponovim mu pozdrav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a more sluša pa se smije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pa šuti pa se smije pa se penje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i gledam more gledam more zlato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i gledam more gdje se k meni penje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i  d o b r o j u t r o  kažem  m o r e  z l a t o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i d o b r o j u t r o  m o r e more kaže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i zagrli me more oko vrata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i more i ja i ja s morem zlatom 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sjedimo skupa na žalu vrh brijega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 i smijemo se smijemo se moru 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9" name="Naslov 1"/>
          <p:cNvSpPr txBox="1">
            <a:spLocks/>
          </p:cNvSpPr>
          <p:nvPr/>
        </p:nvSpPr>
        <p:spPr>
          <a:xfrm>
            <a:off x="6761701" y="5067637"/>
            <a:ext cx="3672523" cy="12474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1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Poslušaj pjesmu </a:t>
            </a:r>
          </a:p>
          <a:p>
            <a:endParaRPr lang="hr-HR" sz="21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  <a:hlinkClick r:id="rId3"/>
            </a:endParaRPr>
          </a:p>
          <a:p>
            <a:r>
              <a:rPr lang="hr-HR" sz="3200" dirty="0" smtClean="0">
                <a:solidFill>
                  <a:schemeClr val="bg1"/>
                </a:solidFill>
                <a:hlinkClick r:id="rId3"/>
              </a:rPr>
              <a:t>https://www.youtube.com/watch?v=h5PwGsBBPnw</a:t>
            </a:r>
            <a:endParaRPr lang="hr-HR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5793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  <p:sp>
        <p:nvSpPr>
          <p:cNvPr id="5" name="Pravokutnik 4"/>
          <p:cNvSpPr/>
          <p:nvPr/>
        </p:nvSpPr>
        <p:spPr>
          <a:xfrm>
            <a:off x="946673" y="559398"/>
            <a:ext cx="10230521" cy="5798371"/>
          </a:xfrm>
          <a:prstGeom prst="rect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2000" dirty="0"/>
              <a:t>Pejzažni motiv mora pjesnik naglašava glagolima </a:t>
            </a:r>
            <a:r>
              <a:rPr lang="hr-HR" sz="2000" i="1" dirty="0"/>
              <a:t>gledam</a:t>
            </a:r>
            <a:r>
              <a:rPr lang="hr-HR" sz="2000" dirty="0"/>
              <a:t> i </a:t>
            </a:r>
            <a:r>
              <a:rPr lang="hr-HR" sz="2000" i="1" dirty="0"/>
              <a:t>slušam</a:t>
            </a:r>
            <a:r>
              <a:rPr lang="hr-HR" sz="2000" dirty="0"/>
              <a:t>. More se “penje” prema lirskom subjektu, pjesniku (personificirano je). Pjesnik razgovara s morem (uzajamno se pozdravljaju). Ponavljanjem pozdrava </a:t>
            </a:r>
            <a:r>
              <a:rPr lang="hr-HR" sz="2000" i="1" dirty="0" err="1"/>
              <a:t>dobrojutro</a:t>
            </a:r>
            <a:r>
              <a:rPr lang="hr-HR" sz="2000" dirty="0"/>
              <a:t> ostvarena je dublja povezanost između pjesnika i mora koja </a:t>
            </a:r>
            <a:r>
              <a:rPr lang="hr-HR" sz="2000" dirty="0" smtClean="0"/>
              <a:t>je dodatno </a:t>
            </a:r>
            <a:r>
              <a:rPr lang="hr-HR" sz="2000" dirty="0"/>
              <a:t>naglašena metaforom </a:t>
            </a:r>
            <a:r>
              <a:rPr lang="hr-HR" sz="2000" i="1" dirty="0"/>
              <a:t>more zlato</a:t>
            </a:r>
            <a:r>
              <a:rPr lang="hr-HR" sz="2000" dirty="0"/>
              <a:t>. </a:t>
            </a:r>
            <a:endParaRPr lang="hr-HR" sz="2000" dirty="0" smtClean="0"/>
          </a:p>
          <a:p>
            <a:r>
              <a:rPr lang="hr-HR" sz="2000" dirty="0" smtClean="0"/>
              <a:t> </a:t>
            </a:r>
            <a:endParaRPr lang="hr-HR" sz="2000" dirty="0"/>
          </a:p>
          <a:p>
            <a:r>
              <a:rPr lang="hr-HR" sz="2000" dirty="0"/>
              <a:t>Nadahnuće za pjesnikovu očaranost morem nalazimo u njegovu djetinjstvu (selo </a:t>
            </a:r>
            <a:r>
              <a:rPr lang="hr-HR" sz="2000" dirty="0" err="1"/>
              <a:t>Slime</a:t>
            </a:r>
            <a:r>
              <a:rPr lang="hr-HR" sz="2000" dirty="0"/>
              <a:t> u blizini Poljica). On more ne samo da gleda iz daljine svojega sela, želi ga čuti, čezne za njegovom blizinom (doziva ga k sebi). </a:t>
            </a:r>
            <a:endParaRPr lang="hr-HR" sz="2000" dirty="0" smtClean="0"/>
          </a:p>
          <a:p>
            <a:endParaRPr lang="hr-HR" sz="2000" dirty="0"/>
          </a:p>
          <a:p>
            <a:r>
              <a:rPr lang="hr-HR" sz="2000" dirty="0" smtClean="0"/>
              <a:t>Motiv </a:t>
            </a:r>
            <a:r>
              <a:rPr lang="hr-HR" sz="2000" dirty="0"/>
              <a:t>mora dvojakog je značenja: odnosi se na zbiljsko more, ali istodobno je i metafora za voljenu osobu, kojoj se pjesnik obraća u duhu narodne tradicije nazivajući </a:t>
            </a:r>
            <a:r>
              <a:rPr lang="hr-HR" sz="2000" dirty="0" smtClean="0"/>
              <a:t>ju </a:t>
            </a:r>
            <a:r>
              <a:rPr lang="hr-HR" sz="2000" i="1" dirty="0"/>
              <a:t>more zlato (i more i ja i ja s morem zlatom / sjedimo skupa na žalu vrh brijega</a:t>
            </a:r>
            <a:r>
              <a:rPr lang="hr-HR" sz="2000" i="1" dirty="0" smtClean="0"/>
              <a:t>).</a:t>
            </a:r>
          </a:p>
          <a:p>
            <a:endParaRPr lang="hr-HR" sz="2000" dirty="0"/>
          </a:p>
          <a:p>
            <a:r>
              <a:rPr lang="hr-HR" sz="2000" dirty="0"/>
              <a:t>Zadivljen morem, pjesnik ga dovodi u vezu s voljenom osobom. Stih </a:t>
            </a:r>
            <a:r>
              <a:rPr lang="hr-HR" sz="2000" i="1" dirty="0"/>
              <a:t>i zagrli me more oko vrata </a:t>
            </a:r>
            <a:r>
              <a:rPr lang="hr-HR" sz="2000" dirty="0"/>
              <a:t>namjerno je dvosmislen: može značiti da je morski val zapljusnuo pjesnika, ali i da ga je zagrlila voljena osoba.</a:t>
            </a:r>
          </a:p>
        </p:txBody>
      </p:sp>
    </p:spTree>
    <p:extLst>
      <p:ext uri="{BB962C8B-B14F-4D97-AF65-F5344CB8AC3E}">
        <p14:creationId xmlns:p14="http://schemas.microsoft.com/office/powerpoint/2010/main" val="119622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  <p:sp>
        <p:nvSpPr>
          <p:cNvPr id="5" name="Pravokutnik 4"/>
          <p:cNvSpPr/>
          <p:nvPr/>
        </p:nvSpPr>
        <p:spPr>
          <a:xfrm>
            <a:off x="946673" y="559398"/>
            <a:ext cx="10230521" cy="5798371"/>
          </a:xfrm>
          <a:prstGeom prst="rect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hr-HR" sz="2000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z="2400" dirty="0" smtClean="0">
                <a:solidFill>
                  <a:schemeClr val="bg1"/>
                </a:solidFill>
                <a:latin typeface="Segoe UI Black" panose="020B0A02040204020203" pitchFamily="34" charset="0"/>
                <a:ea typeface="Segoe UI Black" panose="020B0A02040204020203" pitchFamily="34" charset="0"/>
              </a:rPr>
              <a:t>Napiši ime pjesnika, naslov pjesme i nadnevak u bilježnicu. Prepiši pitanja i na svako odgovori. </a:t>
            </a:r>
            <a:endParaRPr lang="hr-HR" sz="2400" dirty="0">
              <a:solidFill>
                <a:schemeClr val="bg1"/>
              </a:solidFill>
              <a:latin typeface="Segoe UI Black" panose="020B0A02040204020203" pitchFamily="34" charset="0"/>
              <a:ea typeface="Segoe UI Black" panose="020B0A02040204020203" pitchFamily="34" charset="0"/>
            </a:endParaRPr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1034527" y="184661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hr-HR" dirty="0" smtClean="0">
                <a:solidFill>
                  <a:schemeClr val="bg1"/>
                </a:solidFill>
              </a:rPr>
              <a:t>Odredi temu pjesme.</a:t>
            </a:r>
          </a:p>
          <a:p>
            <a:pPr marL="514350" indent="-514350">
              <a:buFont typeface="Arial" panose="020B0604020202020204" pitchFamily="34" charset="0"/>
              <a:buAutoNum type="arabicPeriod"/>
            </a:pPr>
            <a:r>
              <a:rPr lang="hr-HR" dirty="0" smtClean="0">
                <a:solidFill>
                  <a:schemeClr val="bg1"/>
                </a:solidFill>
              </a:rPr>
              <a:t>Izdvoji pjesničku sliku:</a:t>
            </a:r>
          </a:p>
          <a:p>
            <a:pPr marL="1076325" indent="-514350">
              <a:buFont typeface="Arial" panose="020B0604020202020204" pitchFamily="34" charset="0"/>
              <a:buAutoNum type="alphaLcParenR"/>
            </a:pPr>
            <a:r>
              <a:rPr lang="hr-HR" dirty="0" smtClean="0">
                <a:solidFill>
                  <a:schemeClr val="bg1"/>
                </a:solidFill>
              </a:rPr>
              <a:t>doživljenu osjetilom sluha</a:t>
            </a:r>
          </a:p>
          <a:p>
            <a:pPr marL="1076325" indent="-514350">
              <a:buFont typeface="Arial" panose="020B0604020202020204" pitchFamily="34" charset="0"/>
              <a:buAutoNum type="alphaLcParenR"/>
            </a:pPr>
            <a:r>
              <a:rPr lang="hr-HR" dirty="0" smtClean="0">
                <a:solidFill>
                  <a:schemeClr val="bg1"/>
                </a:solidFill>
              </a:rPr>
              <a:t>doživljenu osjetilom vida</a:t>
            </a:r>
          </a:p>
          <a:p>
            <a:pPr marL="1076325" indent="-514350">
              <a:buFont typeface="Arial" panose="020B0604020202020204" pitchFamily="34" charset="0"/>
              <a:buAutoNum type="alphaLcParenR"/>
            </a:pPr>
            <a:r>
              <a:rPr lang="hr-HR" dirty="0" smtClean="0">
                <a:solidFill>
                  <a:schemeClr val="bg1"/>
                </a:solidFill>
              </a:rPr>
              <a:t>doživljenu osjetilom dodira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3. Zaokruži samoglasnike koji se ponavljaju u stihu </a:t>
            </a:r>
            <a:r>
              <a:rPr lang="hr-HR" i="1" dirty="0" smtClean="0">
                <a:solidFill>
                  <a:schemeClr val="bg1"/>
                </a:solidFill>
              </a:rPr>
              <a:t>i </a:t>
            </a:r>
            <a:r>
              <a:rPr lang="hr-HR" i="1" dirty="0" err="1" smtClean="0">
                <a:solidFill>
                  <a:schemeClr val="bg1"/>
                </a:solidFill>
              </a:rPr>
              <a:t>dobrojutro</a:t>
            </a:r>
            <a:r>
              <a:rPr lang="hr-HR" i="1" dirty="0" smtClean="0">
                <a:solidFill>
                  <a:schemeClr val="bg1"/>
                </a:solidFill>
              </a:rPr>
              <a:t> more </a:t>
            </a:r>
            <a:r>
              <a:rPr lang="hr-HR" i="1" dirty="0" err="1" smtClean="0">
                <a:solidFill>
                  <a:schemeClr val="bg1"/>
                </a:solidFill>
              </a:rPr>
              <a:t>more</a:t>
            </a:r>
            <a:r>
              <a:rPr lang="hr-HR" i="1" dirty="0" smtClean="0">
                <a:solidFill>
                  <a:schemeClr val="bg1"/>
                </a:solidFill>
              </a:rPr>
              <a:t> kaže. </a:t>
            </a:r>
            <a:r>
              <a:rPr lang="hr-HR" dirty="0" smtClean="0">
                <a:solidFill>
                  <a:schemeClr val="bg1"/>
                </a:solidFill>
              </a:rPr>
              <a:t>Kako nazivamo to izražajno sredstvo?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hr-HR" dirty="0" smtClean="0">
                <a:solidFill>
                  <a:schemeClr val="bg1"/>
                </a:solidFill>
              </a:rPr>
              <a:t>4. Kako je u pjesmi dočarana pjesnikova izrazita bliskost s morem? Objasni u jednoj rečenici i potkrijepi navodom (citatom) iz pjesme.</a:t>
            </a: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2879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0"/>
            <a:ext cx="12192000" cy="6857999"/>
          </a:xfrm>
        </p:spPr>
      </p:pic>
      <p:sp>
        <p:nvSpPr>
          <p:cNvPr id="5" name="Pravokutnik 4"/>
          <p:cNvSpPr/>
          <p:nvPr/>
        </p:nvSpPr>
        <p:spPr>
          <a:xfrm>
            <a:off x="946673" y="559398"/>
            <a:ext cx="10230521" cy="5798371"/>
          </a:xfrm>
          <a:prstGeom prst="rect">
            <a:avLst/>
          </a:prstGeom>
          <a:solidFill>
            <a:schemeClr val="accent1">
              <a:alpha val="6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r-HR" sz="3200" dirty="0" smtClean="0"/>
              <a:t>  Nauči </a:t>
            </a:r>
            <a:r>
              <a:rPr lang="hr-HR" sz="3200" dirty="0"/>
              <a:t>izražajno </a:t>
            </a:r>
            <a:r>
              <a:rPr lang="hr-HR" sz="3200" dirty="0" err="1"/>
              <a:t>krasnosloviti</a:t>
            </a:r>
            <a:r>
              <a:rPr lang="hr-HR" sz="3200" dirty="0"/>
              <a:t> pjesmu. Snimi se i </a:t>
            </a:r>
            <a:r>
              <a:rPr lang="hr-HR" sz="3200" dirty="0" smtClean="0"/>
              <a:t>pošalji</a:t>
            </a:r>
          </a:p>
          <a:p>
            <a:r>
              <a:rPr lang="hr-HR" sz="3200" dirty="0"/>
              <a:t> </a:t>
            </a:r>
            <a:r>
              <a:rPr lang="hr-HR" sz="3200" dirty="0" smtClean="0"/>
              <a:t> </a:t>
            </a:r>
            <a:r>
              <a:rPr lang="hr-HR" sz="3200" dirty="0"/>
              <a:t>snimak </a:t>
            </a:r>
            <a:r>
              <a:rPr lang="hr-HR" sz="3200" dirty="0" smtClean="0"/>
              <a:t>u aplikaciju </a:t>
            </a:r>
            <a:r>
              <a:rPr lang="hr-HR" sz="3200" dirty="0" err="1"/>
              <a:t>Teams</a:t>
            </a:r>
            <a:r>
              <a:rPr lang="hr-HR" sz="3200" dirty="0" smtClean="0"/>
              <a:t>.</a:t>
            </a:r>
          </a:p>
          <a:p>
            <a:endParaRPr lang="hr-HR" sz="3200" dirty="0"/>
          </a:p>
          <a:p>
            <a:r>
              <a:rPr lang="hr-HR" sz="3200" dirty="0" smtClean="0"/>
              <a:t>  Neka ti u tome pomogne videozapis </a:t>
            </a:r>
          </a:p>
          <a:p>
            <a:r>
              <a:rPr lang="hr-HR" sz="3200" dirty="0" smtClean="0"/>
              <a:t>  </a:t>
            </a:r>
            <a:r>
              <a:rPr lang="hr-HR" sz="3200" dirty="0" smtClean="0">
                <a:solidFill>
                  <a:schemeClr val="bg1"/>
                </a:solidFill>
                <a:hlinkClick r:id="rId3"/>
              </a:rPr>
              <a:t>https</a:t>
            </a:r>
            <a:r>
              <a:rPr lang="hr-HR" sz="3200" dirty="0">
                <a:solidFill>
                  <a:schemeClr val="bg1"/>
                </a:solidFill>
                <a:hlinkClick r:id="rId3"/>
              </a:rPr>
              <a:t>://</a:t>
            </a:r>
            <a:r>
              <a:rPr lang="hr-HR" sz="3200" dirty="0" smtClean="0">
                <a:solidFill>
                  <a:schemeClr val="bg1"/>
                </a:solidFill>
                <a:hlinkClick r:id="rId3"/>
              </a:rPr>
              <a:t>www.youtube.com/watch?v=h5PwGsBBPnw</a:t>
            </a:r>
            <a:endParaRPr lang="hr-HR" sz="3200" dirty="0">
              <a:solidFill>
                <a:schemeClr val="bg1"/>
              </a:solidFill>
            </a:endParaRPr>
          </a:p>
          <a:p>
            <a:endParaRPr lang="hr-HR" sz="3200" dirty="0"/>
          </a:p>
        </p:txBody>
      </p:sp>
      <p:sp>
        <p:nvSpPr>
          <p:cNvPr id="7" name="Rezervirano mjesto sadržaja 2"/>
          <p:cNvSpPr txBox="1">
            <a:spLocks/>
          </p:cNvSpPr>
          <p:nvPr/>
        </p:nvSpPr>
        <p:spPr>
          <a:xfrm>
            <a:off x="1034527" y="1846618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hr-H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4337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505</Words>
  <Application>Microsoft Office PowerPoint</Application>
  <PresentationFormat>Široki zaslon</PresentationFormat>
  <Paragraphs>45</Paragraphs>
  <Slides>6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Segoe UI Black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Josip Pupačić, More</dc:title>
  <dc:creator>Jasmina</dc:creator>
  <cp:lastModifiedBy>Jasmina</cp:lastModifiedBy>
  <cp:revision>8</cp:revision>
  <dcterms:created xsi:type="dcterms:W3CDTF">2020-03-29T20:13:35Z</dcterms:created>
  <dcterms:modified xsi:type="dcterms:W3CDTF">2020-06-30T14:14:06Z</dcterms:modified>
</cp:coreProperties>
</file>