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E4D2-8C32-46DA-9786-079D06AAFE6E}" type="datetimeFigureOut">
              <a:rPr lang="hr-HR" smtClean="0"/>
              <a:pPr/>
              <a:t>16.4.2013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60A4-D5DF-45C5-B132-5D1EC2E4127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59142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E4D2-8C32-46DA-9786-079D06AAFE6E}" type="datetimeFigureOut">
              <a:rPr lang="hr-HR" smtClean="0"/>
              <a:pPr/>
              <a:t>16.4.2013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60A4-D5DF-45C5-B132-5D1EC2E4127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99709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E4D2-8C32-46DA-9786-079D06AAFE6E}" type="datetimeFigureOut">
              <a:rPr lang="hr-HR" smtClean="0"/>
              <a:pPr/>
              <a:t>16.4.2013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60A4-D5DF-45C5-B132-5D1EC2E4127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16038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E4D2-8C32-46DA-9786-079D06AAFE6E}" type="datetimeFigureOut">
              <a:rPr lang="hr-HR" smtClean="0"/>
              <a:pPr/>
              <a:t>16.4.2013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60A4-D5DF-45C5-B132-5D1EC2E4127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90391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E4D2-8C32-46DA-9786-079D06AAFE6E}" type="datetimeFigureOut">
              <a:rPr lang="hr-HR" smtClean="0"/>
              <a:pPr/>
              <a:t>16.4.2013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60A4-D5DF-45C5-B132-5D1EC2E4127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46230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E4D2-8C32-46DA-9786-079D06AAFE6E}" type="datetimeFigureOut">
              <a:rPr lang="hr-HR" smtClean="0"/>
              <a:pPr/>
              <a:t>16.4.2013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60A4-D5DF-45C5-B132-5D1EC2E4127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70253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E4D2-8C32-46DA-9786-079D06AAFE6E}" type="datetimeFigureOut">
              <a:rPr lang="hr-HR" smtClean="0"/>
              <a:pPr/>
              <a:t>16.4.2013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60A4-D5DF-45C5-B132-5D1EC2E4127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37648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E4D2-8C32-46DA-9786-079D06AAFE6E}" type="datetimeFigureOut">
              <a:rPr lang="hr-HR" smtClean="0"/>
              <a:pPr/>
              <a:t>16.4.2013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60A4-D5DF-45C5-B132-5D1EC2E4127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71187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E4D2-8C32-46DA-9786-079D06AAFE6E}" type="datetimeFigureOut">
              <a:rPr lang="hr-HR" smtClean="0"/>
              <a:pPr/>
              <a:t>16.4.2013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60A4-D5DF-45C5-B132-5D1EC2E4127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69293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E4D2-8C32-46DA-9786-079D06AAFE6E}" type="datetimeFigureOut">
              <a:rPr lang="hr-HR" smtClean="0"/>
              <a:pPr/>
              <a:t>16.4.2013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60A4-D5DF-45C5-B132-5D1EC2E4127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562023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E4D2-8C32-46DA-9786-079D06AAFE6E}" type="datetimeFigureOut">
              <a:rPr lang="hr-HR" smtClean="0"/>
              <a:pPr/>
              <a:t>16.4.2013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60A4-D5DF-45C5-B132-5D1EC2E4127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79472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7E4D2-8C32-46DA-9786-079D06AAFE6E}" type="datetimeFigureOut">
              <a:rPr lang="hr-HR" smtClean="0"/>
              <a:pPr/>
              <a:t>16.4.2013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960A4-D5DF-45C5-B132-5D1EC2E4127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86512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37112"/>
            <a:ext cx="7772400" cy="893961"/>
          </a:xfrm>
        </p:spPr>
        <p:txBody>
          <a:bodyPr>
            <a:noAutofit/>
          </a:bodyPr>
          <a:lstStyle/>
          <a:p>
            <a:r>
              <a:rPr lang="hr-HR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sz="7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6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764704"/>
            <a:ext cx="2857500" cy="3209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4848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512168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/>
              <a:t>8. Dok je gasio požar pukla je letva na kojoj je Hlapić sjedio. Pao je ravno u:</a:t>
            </a:r>
            <a:endParaRPr lang="hr-HR" sz="3600" dirty="0"/>
          </a:p>
        </p:txBody>
      </p:sp>
      <p:pic>
        <p:nvPicPr>
          <p:cNvPr id="4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2686" cy="95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2198" y="332656"/>
            <a:ext cx="3598168" cy="528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Slika 6" descr="AD4_animated_cl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324454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699792" y="3789040"/>
            <a:ext cx="56584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dirty="0" smtClean="0">
                <a:solidFill>
                  <a:srgbClr val="00B050"/>
                </a:solidFill>
              </a:rPr>
              <a:t>škrinju punu brašna</a:t>
            </a:r>
            <a:endParaRPr lang="hr-HR" sz="4400" b="1" dirty="0">
              <a:solidFill>
                <a:srgbClr val="00B050"/>
              </a:solidFill>
            </a:endParaRPr>
          </a:p>
        </p:txBody>
      </p:sp>
      <p:sp>
        <p:nvSpPr>
          <p:cNvPr id="3" name="Action Button: Help 2">
            <a:hlinkClick r:id="rId4" action="ppaction://hlinksldjump" highlightClick="1"/>
          </p:cNvPr>
          <p:cNvSpPr/>
          <p:nvPr/>
        </p:nvSpPr>
        <p:spPr>
          <a:xfrm>
            <a:off x="467544" y="5661248"/>
            <a:ext cx="936104" cy="864096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19668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512168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/>
              <a:t>9. Kako se vlasnik vrtuljka nakon što su mu pomogli zahvalio Hlapiću i </a:t>
            </a:r>
            <a:r>
              <a:rPr lang="hr-HR" sz="3600" dirty="0" err="1" smtClean="0"/>
              <a:t>Giti</a:t>
            </a:r>
            <a:r>
              <a:rPr lang="hr-HR" sz="3600" dirty="0" smtClean="0"/>
              <a:t>?</a:t>
            </a:r>
            <a:endParaRPr lang="hr-HR" sz="3600" dirty="0"/>
          </a:p>
        </p:txBody>
      </p:sp>
      <p:pic>
        <p:nvPicPr>
          <p:cNvPr id="4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2686" cy="95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2198" y="332656"/>
            <a:ext cx="3598168" cy="528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Slika 6" descr="AD4_animated_cl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324454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699792" y="3789040"/>
            <a:ext cx="46609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b="1" dirty="0" smtClean="0">
                <a:solidFill>
                  <a:srgbClr val="00B050"/>
                </a:solidFill>
              </a:rPr>
              <a:t>Platio im je večeru.</a:t>
            </a:r>
            <a:endParaRPr lang="hr-HR" sz="4400" b="1" dirty="0">
              <a:solidFill>
                <a:srgbClr val="00B050"/>
              </a:solidFill>
            </a:endParaRPr>
          </a:p>
        </p:txBody>
      </p:sp>
      <p:sp>
        <p:nvSpPr>
          <p:cNvPr id="3" name="Action Button: Help 2">
            <a:hlinkClick r:id="rId4" action="ppaction://hlinksldjump" highlightClick="1"/>
          </p:cNvPr>
          <p:cNvSpPr/>
          <p:nvPr/>
        </p:nvSpPr>
        <p:spPr>
          <a:xfrm>
            <a:off x="467544" y="5661248"/>
            <a:ext cx="936104" cy="864096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17992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512168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/>
              <a:t>10. U kući majstora Mrkonje gdje je spavao šegrt Hlapić?</a:t>
            </a:r>
            <a:endParaRPr lang="hr-HR" sz="3600" dirty="0"/>
          </a:p>
        </p:txBody>
      </p:sp>
      <p:pic>
        <p:nvPicPr>
          <p:cNvPr id="4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2686" cy="95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2198" y="332656"/>
            <a:ext cx="3598168" cy="528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Slika 6" descr="AD4_animated_cl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324454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928662" y="3789040"/>
            <a:ext cx="96429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dirty="0" smtClean="0">
                <a:solidFill>
                  <a:srgbClr val="00B050"/>
                </a:solidFill>
              </a:rPr>
              <a:t>U kuhinji, na podu kraj štednjaka.</a:t>
            </a:r>
            <a:endParaRPr lang="hr-HR" sz="4400" b="1" dirty="0">
              <a:solidFill>
                <a:srgbClr val="00B050"/>
              </a:solidFill>
            </a:endParaRPr>
          </a:p>
        </p:txBody>
      </p:sp>
      <p:sp>
        <p:nvSpPr>
          <p:cNvPr id="3" name="Action Button: Help 2">
            <a:hlinkClick r:id="rId4" action="ppaction://hlinksldjump" highlightClick="1"/>
          </p:cNvPr>
          <p:cNvSpPr/>
          <p:nvPr/>
        </p:nvSpPr>
        <p:spPr>
          <a:xfrm>
            <a:off x="467544" y="5661248"/>
            <a:ext cx="936104" cy="864096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21296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512168"/>
          </a:xfrm>
        </p:spPr>
        <p:txBody>
          <a:bodyPr>
            <a:normAutofit fontScale="90000"/>
          </a:bodyPr>
          <a:lstStyle/>
          <a:p>
            <a:pPr algn="l"/>
            <a:r>
              <a:rPr lang="hr-HR" sz="3600" dirty="0" smtClean="0"/>
              <a:t>11. Majstor Mrkonja pričao je </a:t>
            </a:r>
            <a:r>
              <a:rPr lang="hr-HR" sz="3600" dirty="0" err="1" smtClean="0"/>
              <a:t>Giti</a:t>
            </a:r>
            <a:r>
              <a:rPr lang="hr-HR" sz="3600" dirty="0" smtClean="0"/>
              <a:t> i Hlapiću kako su ga orobila dvojica razbojnika u šumi, ali jedan od njih došao ga je odvezati i spasio ga. Kako se zvao taj čovjek?</a:t>
            </a:r>
            <a:endParaRPr lang="hr-HR" sz="3600" dirty="0"/>
          </a:p>
        </p:txBody>
      </p:sp>
      <p:pic>
        <p:nvPicPr>
          <p:cNvPr id="4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2686" cy="95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2198" y="332656"/>
            <a:ext cx="3598168" cy="528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Slika 6" descr="AD4_animated_cl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324454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699792" y="3789040"/>
            <a:ext cx="27172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b="1" dirty="0" err="1" smtClean="0">
                <a:solidFill>
                  <a:srgbClr val="00B050"/>
                </a:solidFill>
              </a:rPr>
              <a:t>Rđavi</a:t>
            </a:r>
            <a:r>
              <a:rPr lang="hr-HR" sz="4400" b="1" dirty="0" smtClean="0">
                <a:solidFill>
                  <a:srgbClr val="00B050"/>
                </a:solidFill>
              </a:rPr>
              <a:t> Grga</a:t>
            </a:r>
            <a:endParaRPr lang="hr-HR" sz="4400" b="1" dirty="0">
              <a:solidFill>
                <a:srgbClr val="00B050"/>
              </a:solidFill>
            </a:endParaRPr>
          </a:p>
        </p:txBody>
      </p:sp>
      <p:sp>
        <p:nvSpPr>
          <p:cNvPr id="3" name="Action Button: Help 2">
            <a:hlinkClick r:id="rId4" action="ppaction://hlinksldjump" highlightClick="1"/>
          </p:cNvPr>
          <p:cNvSpPr/>
          <p:nvPr/>
        </p:nvSpPr>
        <p:spPr>
          <a:xfrm>
            <a:off x="467544" y="5661248"/>
            <a:ext cx="936104" cy="864096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26117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512168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/>
              <a:t>12. Starom mljekaru kola s mlijekom vukao je:</a:t>
            </a:r>
            <a:endParaRPr lang="hr-HR" sz="3600" dirty="0"/>
          </a:p>
        </p:txBody>
      </p:sp>
      <p:pic>
        <p:nvPicPr>
          <p:cNvPr id="4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2686" cy="95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2198" y="332656"/>
            <a:ext cx="3598168" cy="528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Slika 6" descr="AD4_animated_cl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324454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699792" y="3789040"/>
            <a:ext cx="219688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b="1" dirty="0" smtClean="0">
                <a:solidFill>
                  <a:srgbClr val="00B050"/>
                </a:solidFill>
              </a:rPr>
              <a:t>Magarac</a:t>
            </a:r>
          </a:p>
          <a:p>
            <a:endParaRPr lang="hr-HR" sz="4400" b="1" dirty="0">
              <a:solidFill>
                <a:srgbClr val="00B050"/>
              </a:solidFill>
            </a:endParaRPr>
          </a:p>
        </p:txBody>
      </p:sp>
      <p:sp>
        <p:nvSpPr>
          <p:cNvPr id="3" name="Action Button: Help 2">
            <a:hlinkClick r:id="rId4" action="ppaction://hlinksldjump" highlightClick="1"/>
          </p:cNvPr>
          <p:cNvSpPr/>
          <p:nvPr/>
        </p:nvSpPr>
        <p:spPr>
          <a:xfrm>
            <a:off x="467544" y="5661248"/>
            <a:ext cx="936104" cy="864096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78934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512168"/>
          </a:xfrm>
        </p:spPr>
        <p:txBody>
          <a:bodyPr>
            <a:normAutofit fontScale="90000"/>
          </a:bodyPr>
          <a:lstStyle/>
          <a:p>
            <a:pPr algn="l"/>
            <a:r>
              <a:rPr lang="hr-HR" sz="3600" dirty="0" smtClean="0"/>
              <a:t>13. Koju je životinju Hlapić sreo u tamnom hodniku dok je mljekaru pomagao raznositi mlijeko?</a:t>
            </a:r>
            <a:endParaRPr lang="hr-HR" sz="3600" dirty="0"/>
          </a:p>
        </p:txBody>
      </p:sp>
      <p:pic>
        <p:nvPicPr>
          <p:cNvPr id="4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2686" cy="95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2198" y="332656"/>
            <a:ext cx="3598168" cy="528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Slika 6" descr="AD4_animated_cl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324454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699792" y="3789040"/>
            <a:ext cx="17247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b="1" dirty="0" smtClean="0">
                <a:solidFill>
                  <a:srgbClr val="00B050"/>
                </a:solidFill>
              </a:rPr>
              <a:t>mačku</a:t>
            </a:r>
            <a:endParaRPr lang="hr-HR" sz="4400" b="1" dirty="0">
              <a:solidFill>
                <a:srgbClr val="00B050"/>
              </a:solidFill>
            </a:endParaRPr>
          </a:p>
        </p:txBody>
      </p:sp>
      <p:sp>
        <p:nvSpPr>
          <p:cNvPr id="3" name="Action Button: Help 2">
            <a:hlinkClick r:id="rId4" action="ppaction://hlinksldjump" highlightClick="1"/>
          </p:cNvPr>
          <p:cNvSpPr/>
          <p:nvPr/>
        </p:nvSpPr>
        <p:spPr>
          <a:xfrm>
            <a:off x="467544" y="5661248"/>
            <a:ext cx="936104" cy="864096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92235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512168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/>
              <a:t>14. Gdje je Hlapić prenoćio prvu noć svog putovanja?</a:t>
            </a:r>
            <a:endParaRPr lang="hr-HR" sz="3600" dirty="0"/>
          </a:p>
        </p:txBody>
      </p:sp>
      <p:pic>
        <p:nvPicPr>
          <p:cNvPr id="4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2686" cy="95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2198" y="332656"/>
            <a:ext cx="3598168" cy="528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Slika 6" descr="AD4_animated_cl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324454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699792" y="3789040"/>
            <a:ext cx="31960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b="1" dirty="0" smtClean="0">
                <a:solidFill>
                  <a:srgbClr val="00B050"/>
                </a:solidFill>
              </a:rPr>
              <a:t>Ispod mosta.</a:t>
            </a:r>
            <a:endParaRPr lang="hr-HR" sz="4400" b="1" dirty="0">
              <a:solidFill>
                <a:srgbClr val="00B050"/>
              </a:solidFill>
            </a:endParaRPr>
          </a:p>
        </p:txBody>
      </p:sp>
      <p:sp>
        <p:nvSpPr>
          <p:cNvPr id="3" name="Action Button: Help 2">
            <a:hlinkClick r:id="rId4" action="ppaction://hlinksldjump" highlightClick="1"/>
          </p:cNvPr>
          <p:cNvSpPr/>
          <p:nvPr/>
        </p:nvSpPr>
        <p:spPr>
          <a:xfrm>
            <a:off x="467544" y="5661248"/>
            <a:ext cx="936104" cy="864096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5497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512168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/>
              <a:t>15. Sve svoje vrijedne stvari </a:t>
            </a:r>
            <a:r>
              <a:rPr lang="hr-HR" sz="3600" dirty="0" err="1" smtClean="0"/>
              <a:t>Gita</a:t>
            </a:r>
            <a:r>
              <a:rPr lang="hr-HR" sz="3600" dirty="0" smtClean="0"/>
              <a:t> je </a:t>
            </a:r>
            <a:r>
              <a:rPr lang="hr-HR" sz="3600" smtClean="0"/>
              <a:t>čuvala </a:t>
            </a:r>
            <a:r>
              <a:rPr lang="hr-HR" sz="3600" smtClean="0"/>
              <a:t> </a:t>
            </a:r>
            <a:r>
              <a:rPr lang="hr-HR" sz="3600" dirty="0" smtClean="0"/>
              <a:t>u drvenoj kutijici:</a:t>
            </a:r>
            <a:endParaRPr lang="hr-HR" sz="3600" dirty="0"/>
          </a:p>
        </p:txBody>
      </p:sp>
      <p:pic>
        <p:nvPicPr>
          <p:cNvPr id="4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2686" cy="95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2198" y="332656"/>
            <a:ext cx="3598168" cy="528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Slika 6" descr="AD4_animated_cl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324454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449163" y="3573016"/>
            <a:ext cx="18653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400" b="1" dirty="0" smtClean="0">
                <a:solidFill>
                  <a:srgbClr val="00B050"/>
                </a:solidFill>
              </a:rPr>
              <a:t>škatulji</a:t>
            </a:r>
            <a:endParaRPr lang="hr-HR" sz="4400" b="1" dirty="0">
              <a:solidFill>
                <a:srgbClr val="00B050"/>
              </a:solidFill>
            </a:endParaRPr>
          </a:p>
        </p:txBody>
      </p:sp>
      <p:sp>
        <p:nvSpPr>
          <p:cNvPr id="3" name="Action Button: Help 2">
            <a:hlinkClick r:id="rId4" action="ppaction://hlinksldjump" highlightClick="1"/>
          </p:cNvPr>
          <p:cNvSpPr/>
          <p:nvPr/>
        </p:nvSpPr>
        <p:spPr>
          <a:xfrm>
            <a:off x="467544" y="5661248"/>
            <a:ext cx="936104" cy="864096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74854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512168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/>
              <a:t>16. Crni čovjek u filmu se zove:</a:t>
            </a:r>
            <a:endParaRPr lang="hr-HR" sz="3600" dirty="0"/>
          </a:p>
        </p:txBody>
      </p:sp>
      <p:pic>
        <p:nvPicPr>
          <p:cNvPr id="4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2686" cy="95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2198" y="332656"/>
            <a:ext cx="3598168" cy="528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Slika 6" descr="AD4_animated_cl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324454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699792" y="3789040"/>
            <a:ext cx="26975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b="1" dirty="0" smtClean="0">
                <a:solidFill>
                  <a:srgbClr val="00B050"/>
                </a:solidFill>
              </a:rPr>
              <a:t>crni štakor</a:t>
            </a:r>
            <a:endParaRPr lang="hr-HR" sz="4400" b="1" dirty="0">
              <a:solidFill>
                <a:srgbClr val="00B050"/>
              </a:solidFill>
            </a:endParaRPr>
          </a:p>
        </p:txBody>
      </p:sp>
      <p:sp>
        <p:nvSpPr>
          <p:cNvPr id="3" name="Action Button: Help 2">
            <a:hlinkClick r:id="rId4" action="ppaction://hlinksldjump" highlightClick="1"/>
          </p:cNvPr>
          <p:cNvSpPr/>
          <p:nvPr/>
        </p:nvSpPr>
        <p:spPr>
          <a:xfrm>
            <a:off x="467544" y="5661248"/>
            <a:ext cx="936104" cy="864096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71354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512168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/>
              <a:t>17. Gdje je Hlapić pronašao čizmice i ostale ukradene stvari?</a:t>
            </a:r>
            <a:endParaRPr lang="hr-HR" sz="3600" dirty="0"/>
          </a:p>
        </p:txBody>
      </p:sp>
      <p:pic>
        <p:nvPicPr>
          <p:cNvPr id="4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2686" cy="95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2198" y="332656"/>
            <a:ext cx="3598168" cy="528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Slika 6" descr="AD4_animated_cl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324454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00034" y="3789040"/>
            <a:ext cx="103135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dirty="0" smtClean="0">
                <a:solidFill>
                  <a:srgbClr val="00B050"/>
                </a:solidFill>
              </a:rPr>
              <a:t>Na tavanu kuće kojoj je gorio krov.</a:t>
            </a:r>
            <a:endParaRPr lang="hr-HR" sz="4400" b="1" dirty="0">
              <a:solidFill>
                <a:srgbClr val="00B050"/>
              </a:solidFill>
            </a:endParaRPr>
          </a:p>
        </p:txBody>
      </p:sp>
      <p:sp>
        <p:nvSpPr>
          <p:cNvPr id="3" name="Action Button: Help 2">
            <a:hlinkClick r:id="rId4" action="ppaction://hlinksldjump" highlightClick="1"/>
          </p:cNvPr>
          <p:cNvSpPr/>
          <p:nvPr/>
        </p:nvSpPr>
        <p:spPr>
          <a:xfrm>
            <a:off x="467544" y="5661248"/>
            <a:ext cx="936104" cy="864096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85224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77929623"/>
              </p:ext>
            </p:extLst>
          </p:nvPr>
        </p:nvGraphicFramePr>
        <p:xfrm>
          <a:off x="1524000" y="1397000"/>
          <a:ext cx="6096000" cy="3505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hlinkClick r:id="rId2" action="ppaction://hlinksldjump"/>
                        </a:rPr>
                        <a:t>1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hlinkClick r:id="rId3" action="ppaction://hlinksldjump"/>
                        </a:rPr>
                        <a:t>2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hlinkClick r:id="rId4" action="ppaction://hlinksldjump"/>
                        </a:rPr>
                        <a:t>3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hlinkClick r:id="rId5" action="ppaction://hlinksldjump"/>
                        </a:rPr>
                        <a:t>4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hlinkClick r:id="rId6" action="ppaction://hlinksldjump"/>
                        </a:rPr>
                        <a:t>5</a:t>
                      </a:r>
                      <a:endParaRPr lang="hr-HR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hlinkClick r:id="rId7" action="ppaction://hlinksldjump"/>
                        </a:rPr>
                        <a:t>6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hlinkClick r:id="rId8" action="ppaction://hlinksldjump"/>
                        </a:rPr>
                        <a:t>7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hlinkClick r:id="rId9" action="ppaction://hlinksldjump"/>
                        </a:rPr>
                        <a:t>8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hlinkClick r:id="rId10" action="ppaction://hlinksldjump"/>
                        </a:rPr>
                        <a:t>9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hlinkClick r:id="rId11" action="ppaction://hlinksldjump"/>
                        </a:rPr>
                        <a:t>10</a:t>
                      </a:r>
                      <a:endParaRPr lang="hr-HR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hlinkClick r:id="rId12" action="ppaction://hlinksldjump"/>
                        </a:rPr>
                        <a:t>11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hlinkClick r:id="rId13" action="ppaction://hlinksldjump"/>
                        </a:rPr>
                        <a:t>12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hlinkClick r:id="rId14" action="ppaction://hlinksldjump"/>
                        </a:rPr>
                        <a:t>13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hlinkClick r:id="rId15" action="ppaction://hlinksldjump"/>
                        </a:rPr>
                        <a:t>14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hlinkClick r:id="rId16" action="ppaction://hlinksldjump"/>
                        </a:rPr>
                        <a:t>15</a:t>
                      </a:r>
                      <a:endParaRPr lang="hr-HR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hlinkClick r:id="rId17" action="ppaction://hlinksldjump"/>
                        </a:rPr>
                        <a:t>16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hlinkClick r:id="rId18" action="ppaction://hlinksldjump"/>
                        </a:rPr>
                        <a:t>17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hlinkClick r:id="rId19" action="ppaction://hlinksldjump"/>
                        </a:rPr>
                        <a:t>18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hlinkClick r:id="rId20" action="ppaction://hlinksldjump"/>
                        </a:rPr>
                        <a:t>19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hlinkClick r:id="rId21" action="ppaction://hlinksldjump"/>
                        </a:rPr>
                        <a:t>20</a:t>
                      </a:r>
                      <a:endParaRPr lang="hr-HR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hlinkClick r:id="rId22" action="ppaction://hlinksldjump"/>
                        </a:rPr>
                        <a:t>21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hlinkClick r:id="rId23" action="ppaction://hlinksldjump"/>
                        </a:rPr>
                        <a:t>22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hlinkClick r:id="rId24" action="ppaction://hlinksldjump"/>
                        </a:rPr>
                        <a:t>23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hlinkClick r:id="rId25" action="ppaction://hlinksldjump"/>
                        </a:rPr>
                        <a:t>24</a:t>
                      </a:r>
                      <a:endParaRPr lang="hr-H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hlinkClick r:id="rId26" action="ppaction://hlinksldjump"/>
                        </a:rPr>
                        <a:t>25</a:t>
                      </a:r>
                      <a:endParaRPr lang="hr-HR" sz="40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2686" cy="95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032198" y="332656"/>
            <a:ext cx="3598168" cy="528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57818" y="6429396"/>
            <a:ext cx="3643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Pritisni tipku </a:t>
            </a:r>
            <a:r>
              <a:rPr lang="hr-HR" sz="1400" dirty="0" err="1" smtClean="0"/>
              <a:t>Esc</a:t>
            </a:r>
            <a:r>
              <a:rPr lang="hr-HR" sz="1400" dirty="0" smtClean="0"/>
              <a:t> za povratak na izbor kategorija</a:t>
            </a:r>
            <a:endParaRPr lang="hr-HR" sz="1400" dirty="0"/>
          </a:p>
        </p:txBody>
      </p:sp>
    </p:spTree>
    <p:extLst>
      <p:ext uri="{BB962C8B-B14F-4D97-AF65-F5344CB8AC3E}">
        <p14:creationId xmlns="" xmlns:p14="http://schemas.microsoft.com/office/powerpoint/2010/main" val="410092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512168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/>
              <a:t>18. Nabroji tko je prvu noć </a:t>
            </a:r>
            <a:r>
              <a:rPr lang="hr-HR" sz="3600" dirty="0" err="1" smtClean="0"/>
              <a:t>Hlapićevog</a:t>
            </a:r>
            <a:r>
              <a:rPr lang="hr-HR" sz="3600" dirty="0" smtClean="0"/>
              <a:t> putovanja prespavao ispod mosta.</a:t>
            </a:r>
            <a:endParaRPr lang="hr-HR" sz="3600" dirty="0"/>
          </a:p>
        </p:txBody>
      </p:sp>
      <p:pic>
        <p:nvPicPr>
          <p:cNvPr id="4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2686" cy="95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2198" y="332656"/>
            <a:ext cx="3598168" cy="528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Slika 6" descr="AD4_animated_cl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324454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357290" y="3789040"/>
            <a:ext cx="7429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dirty="0" smtClean="0">
                <a:solidFill>
                  <a:srgbClr val="00B050"/>
                </a:solidFill>
              </a:rPr>
              <a:t>crni čovjek, Hlapić i Bundaš</a:t>
            </a:r>
            <a:endParaRPr lang="hr-HR" sz="4400" b="1" dirty="0">
              <a:solidFill>
                <a:srgbClr val="00B050"/>
              </a:solidFill>
            </a:endParaRPr>
          </a:p>
        </p:txBody>
      </p:sp>
      <p:sp>
        <p:nvSpPr>
          <p:cNvPr id="3" name="Action Button: Help 2">
            <a:hlinkClick r:id="rId4" action="ppaction://hlinksldjump" highlightClick="1"/>
          </p:cNvPr>
          <p:cNvSpPr/>
          <p:nvPr/>
        </p:nvSpPr>
        <p:spPr>
          <a:xfrm>
            <a:off x="467544" y="5661248"/>
            <a:ext cx="936104" cy="864096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53163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512168"/>
          </a:xfrm>
        </p:spPr>
        <p:txBody>
          <a:bodyPr>
            <a:normAutofit fontScale="90000"/>
          </a:bodyPr>
          <a:lstStyle/>
          <a:p>
            <a:pPr algn="l"/>
            <a:r>
              <a:rPr lang="hr-HR" sz="3600" dirty="0" smtClean="0"/>
              <a:t>19. </a:t>
            </a:r>
            <a:r>
              <a:rPr lang="pl-PL" sz="3600" dirty="0" smtClean="0"/>
              <a:t>Na sjenokoši je Hlapić vrijedno okretao sijeno i slagao ga na kupove, a Gitu je gospodar brzo potjerao. Gita je svejedno zaslužila večeru, kako?</a:t>
            </a:r>
            <a:endParaRPr lang="hr-HR" sz="3600" dirty="0"/>
          </a:p>
        </p:txBody>
      </p:sp>
      <p:pic>
        <p:nvPicPr>
          <p:cNvPr id="4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2686" cy="95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2198" y="332656"/>
            <a:ext cx="3598168" cy="528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Slika 6" descr="AD4_animated_cl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324454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699792" y="3789040"/>
            <a:ext cx="55155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dirty="0" smtClean="0">
                <a:solidFill>
                  <a:srgbClr val="00B050"/>
                </a:solidFill>
              </a:rPr>
              <a:t>Umornim težacima pripremila je predstavu.</a:t>
            </a:r>
            <a:endParaRPr lang="hr-HR" sz="4400" b="1" dirty="0">
              <a:solidFill>
                <a:srgbClr val="00B050"/>
              </a:solidFill>
            </a:endParaRPr>
          </a:p>
        </p:txBody>
      </p:sp>
      <p:sp>
        <p:nvSpPr>
          <p:cNvPr id="3" name="Action Button: Help 2">
            <a:hlinkClick r:id="rId4" action="ppaction://hlinksldjump" highlightClick="1"/>
          </p:cNvPr>
          <p:cNvSpPr/>
          <p:nvPr/>
        </p:nvSpPr>
        <p:spPr>
          <a:xfrm>
            <a:off x="467544" y="5661248"/>
            <a:ext cx="936104" cy="864096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79416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512168"/>
          </a:xfrm>
        </p:spPr>
        <p:txBody>
          <a:bodyPr>
            <a:normAutofit fontScale="90000"/>
          </a:bodyPr>
          <a:lstStyle/>
          <a:p>
            <a:pPr algn="l"/>
            <a:r>
              <a:rPr lang="hr-HR" sz="3600" dirty="0" smtClean="0"/>
              <a:t>20. </a:t>
            </a:r>
            <a:r>
              <a:rPr lang="pl-PL" sz="3600" dirty="0" smtClean="0"/>
              <a:t>Sedmu noć putovanja Gita i Hlapić spavali su na otvorenom. Što je noću Gitu probudilo?</a:t>
            </a:r>
            <a:endParaRPr lang="hr-HR" sz="3600" dirty="0"/>
          </a:p>
        </p:txBody>
      </p:sp>
      <p:pic>
        <p:nvPicPr>
          <p:cNvPr id="4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2686" cy="95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2198" y="332656"/>
            <a:ext cx="3598168" cy="528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Slika 6" descr="AD4_animated_cl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324454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928794" y="3789040"/>
            <a:ext cx="67866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dirty="0" smtClean="0">
                <a:solidFill>
                  <a:srgbClr val="00B050"/>
                </a:solidFill>
              </a:rPr>
              <a:t>Prepoznala je rzanje njenog konja </a:t>
            </a:r>
            <a:r>
              <a:rPr lang="hr-HR" sz="4400" b="1" dirty="0" err="1" smtClean="0">
                <a:solidFill>
                  <a:srgbClr val="00B050"/>
                </a:solidFill>
              </a:rPr>
              <a:t>Sokla</a:t>
            </a:r>
            <a:r>
              <a:rPr lang="hr-HR" sz="4400" b="1" dirty="0" smtClean="0">
                <a:solidFill>
                  <a:srgbClr val="00B050"/>
                </a:solidFill>
              </a:rPr>
              <a:t>.</a:t>
            </a:r>
            <a:endParaRPr lang="hr-HR" sz="4400" b="1" dirty="0">
              <a:solidFill>
                <a:srgbClr val="00B050"/>
              </a:solidFill>
            </a:endParaRPr>
          </a:p>
        </p:txBody>
      </p:sp>
      <p:sp>
        <p:nvSpPr>
          <p:cNvPr id="3" name="Action Button: Help 2">
            <a:hlinkClick r:id="rId4" action="ppaction://hlinksldjump" highlightClick="1"/>
          </p:cNvPr>
          <p:cNvSpPr/>
          <p:nvPr/>
        </p:nvSpPr>
        <p:spPr>
          <a:xfrm>
            <a:off x="467544" y="5661248"/>
            <a:ext cx="936104" cy="864096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90206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9442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hr-HR" sz="3600" dirty="0">
                <a:ea typeface="Adobe Kaiti Std R" pitchFamily="18" charset="-128"/>
              </a:rPr>
              <a:t>21. </a:t>
            </a:r>
            <a:r>
              <a:rPr lang="hr-HR" sz="3600" dirty="0" smtClean="0">
                <a:latin typeface="Calibri" pitchFamily="34" charset="0"/>
                <a:ea typeface="Adobe Kaiti Std R" pitchFamily="18" charset="-128"/>
              </a:rPr>
              <a:t>Koliko je godina imala </a:t>
            </a:r>
            <a:r>
              <a:rPr lang="hr-HR" sz="3600" dirty="0" err="1" smtClean="0">
                <a:latin typeface="Calibri" pitchFamily="34" charset="0"/>
                <a:ea typeface="Adobe Kaiti Std R" pitchFamily="18" charset="-128"/>
              </a:rPr>
              <a:t>Gita</a:t>
            </a:r>
            <a:r>
              <a:rPr lang="hr-HR" sz="3600" dirty="0" smtClean="0">
                <a:latin typeface="Calibri" pitchFamily="34" charset="0"/>
                <a:ea typeface="Adobe Kaiti Std R" pitchFamily="18" charset="-128"/>
              </a:rPr>
              <a:t>/Marica kad su je oteli na sajmu.</a:t>
            </a:r>
            <a:endParaRPr lang="hr-HR" sz="3600" dirty="0">
              <a:latin typeface="Calibri" pitchFamily="34" charset="0"/>
              <a:ea typeface="Adobe Kaiti Std R" pitchFamily="18" charset="-128"/>
            </a:endParaRPr>
          </a:p>
        </p:txBody>
      </p:sp>
      <p:pic>
        <p:nvPicPr>
          <p:cNvPr id="4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2686" cy="95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2198" y="332656"/>
            <a:ext cx="3598168" cy="528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Slika 6" descr="AD4_animated_cl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324454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115616" y="3789040"/>
            <a:ext cx="24938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b="1" dirty="0" smtClean="0">
                <a:solidFill>
                  <a:srgbClr val="00B050"/>
                </a:solidFill>
              </a:rPr>
              <a:t>Tri godine</a:t>
            </a:r>
            <a:endParaRPr lang="hr-HR" sz="4400" b="1" dirty="0">
              <a:solidFill>
                <a:srgbClr val="00B050"/>
              </a:solidFill>
            </a:endParaRPr>
          </a:p>
        </p:txBody>
      </p:sp>
      <p:sp>
        <p:nvSpPr>
          <p:cNvPr id="3" name="Action Button: Help 2">
            <a:hlinkClick r:id="rId4" action="ppaction://hlinksldjump" highlightClick="1"/>
          </p:cNvPr>
          <p:cNvSpPr/>
          <p:nvPr/>
        </p:nvSpPr>
        <p:spPr>
          <a:xfrm>
            <a:off x="467544" y="5661248"/>
            <a:ext cx="936104" cy="864096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80903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512168"/>
          </a:xfrm>
        </p:spPr>
        <p:txBody>
          <a:bodyPr>
            <a:normAutofit fontScale="90000"/>
          </a:bodyPr>
          <a:lstStyle/>
          <a:p>
            <a:pPr algn="l"/>
            <a:r>
              <a:rPr lang="hr-HR" sz="3600" dirty="0" smtClean="0"/>
              <a:t>22. </a:t>
            </a:r>
            <a:r>
              <a:rPr lang="pl-PL" sz="3600" dirty="0" smtClean="0"/>
              <a:t>Nakon avanture, Hlapić je sluškinji s trećeg kata odnio buket cvijeća. Što ga je čekalo kod sluškinje?</a:t>
            </a:r>
            <a:endParaRPr lang="hr-HR" sz="3600" dirty="0"/>
          </a:p>
        </p:txBody>
      </p:sp>
      <p:pic>
        <p:nvPicPr>
          <p:cNvPr id="4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2686" cy="95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2198" y="332656"/>
            <a:ext cx="3598168" cy="528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Slika 6" descr="AD4_animated_cl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324454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643174" y="3789040"/>
            <a:ext cx="37862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dirty="0" smtClean="0">
                <a:solidFill>
                  <a:srgbClr val="00B050"/>
                </a:solidFill>
              </a:rPr>
              <a:t>Mljekarevo pismo</a:t>
            </a:r>
            <a:endParaRPr lang="hr-HR" sz="4400" b="1" dirty="0">
              <a:solidFill>
                <a:srgbClr val="00B050"/>
              </a:solidFill>
            </a:endParaRPr>
          </a:p>
        </p:txBody>
      </p:sp>
      <p:sp>
        <p:nvSpPr>
          <p:cNvPr id="3" name="Action Button: Help 2">
            <a:hlinkClick r:id="rId4" action="ppaction://hlinksldjump" highlightClick="1"/>
          </p:cNvPr>
          <p:cNvSpPr/>
          <p:nvPr/>
        </p:nvSpPr>
        <p:spPr>
          <a:xfrm>
            <a:off x="467544" y="5661248"/>
            <a:ext cx="936104" cy="864096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12075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512168"/>
          </a:xfrm>
        </p:spPr>
        <p:txBody>
          <a:bodyPr>
            <a:normAutofit fontScale="90000"/>
          </a:bodyPr>
          <a:lstStyle/>
          <a:p>
            <a:pPr algn="l"/>
            <a:r>
              <a:rPr lang="hr-HR" sz="3600" dirty="0" smtClean="0"/>
              <a:t>23. </a:t>
            </a:r>
            <a:r>
              <a:rPr lang="pl-PL" sz="3600" dirty="0" smtClean="0"/>
              <a:t>Nakon što je ugasio požar, Hlapićje rekao: „Baš mi je drago da mi je onaj crni čovjek ukrao čizmice.” </a:t>
            </a:r>
            <a:br>
              <a:rPr lang="pl-PL" sz="3600" dirty="0" smtClean="0"/>
            </a:br>
            <a:r>
              <a:rPr lang="pl-PL" sz="3600" dirty="0" smtClean="0"/>
              <a:t>Zašto?</a:t>
            </a:r>
            <a:endParaRPr lang="hr-HR" sz="3600" dirty="0"/>
          </a:p>
        </p:txBody>
      </p:sp>
      <p:pic>
        <p:nvPicPr>
          <p:cNvPr id="4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2686" cy="95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2198" y="332656"/>
            <a:ext cx="3598168" cy="528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Slika 6" descr="AD4_animated_cl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324454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785786" y="3789040"/>
            <a:ext cx="83582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dirty="0" smtClean="0">
                <a:solidFill>
                  <a:srgbClr val="00B050"/>
                </a:solidFill>
              </a:rPr>
              <a:t>Jer mu je vatra opekla petu, a da je imao čizmice, oštetile bi se.</a:t>
            </a:r>
            <a:endParaRPr lang="hr-HR" sz="4400" b="1" dirty="0">
              <a:solidFill>
                <a:srgbClr val="00B050"/>
              </a:solidFill>
            </a:endParaRPr>
          </a:p>
        </p:txBody>
      </p:sp>
      <p:sp>
        <p:nvSpPr>
          <p:cNvPr id="3" name="Action Button: Help 2">
            <a:hlinkClick r:id="rId4" action="ppaction://hlinksldjump" highlightClick="1"/>
          </p:cNvPr>
          <p:cNvSpPr/>
          <p:nvPr/>
        </p:nvSpPr>
        <p:spPr>
          <a:xfrm>
            <a:off x="467544" y="5661248"/>
            <a:ext cx="936104" cy="864096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14519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512168"/>
          </a:xfrm>
        </p:spPr>
        <p:txBody>
          <a:bodyPr>
            <a:normAutofit fontScale="90000"/>
          </a:bodyPr>
          <a:lstStyle/>
          <a:p>
            <a:pPr algn="l"/>
            <a:r>
              <a:rPr lang="hr-HR" sz="3600" dirty="0" smtClean="0"/>
              <a:t>24. </a:t>
            </a:r>
            <a:r>
              <a:rPr lang="pl-PL" sz="3600" dirty="0" smtClean="0"/>
              <a:t>Mnogo godina nakon Hlapićevog putovanja u grad je ponovno došao cirkus. Koga je Marica u cirkusu prepoznala?</a:t>
            </a:r>
            <a:endParaRPr lang="hr-HR" sz="3600" dirty="0"/>
          </a:p>
        </p:txBody>
      </p:sp>
      <p:pic>
        <p:nvPicPr>
          <p:cNvPr id="4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2686" cy="95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2198" y="332656"/>
            <a:ext cx="3598168" cy="528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Slika 6" descr="AD4_animated_cl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324454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699792" y="3789040"/>
            <a:ext cx="59441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dirty="0" smtClean="0">
                <a:solidFill>
                  <a:srgbClr val="00B050"/>
                </a:solidFill>
              </a:rPr>
              <a:t>Sokola i papigu</a:t>
            </a:r>
            <a:endParaRPr lang="hr-HR" sz="4400" b="1" dirty="0">
              <a:solidFill>
                <a:srgbClr val="00B050"/>
              </a:solidFill>
            </a:endParaRPr>
          </a:p>
        </p:txBody>
      </p:sp>
      <p:sp>
        <p:nvSpPr>
          <p:cNvPr id="3" name="Action Button: Help 2">
            <a:hlinkClick r:id="rId4" action="ppaction://hlinksldjump" highlightClick="1"/>
          </p:cNvPr>
          <p:cNvSpPr/>
          <p:nvPr/>
        </p:nvSpPr>
        <p:spPr>
          <a:xfrm>
            <a:off x="467544" y="5661248"/>
            <a:ext cx="936104" cy="864096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07174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512168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/>
              <a:t>25. </a:t>
            </a:r>
            <a:r>
              <a:rPr lang="pl-PL" sz="3600" dirty="0" smtClean="0"/>
              <a:t>Magarca kojeg je Hlapić naslijedio od starog mljekara nazvali su:</a:t>
            </a:r>
            <a:endParaRPr lang="hr-HR" sz="3600" dirty="0"/>
          </a:p>
        </p:txBody>
      </p:sp>
      <p:pic>
        <p:nvPicPr>
          <p:cNvPr id="4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2686" cy="95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2198" y="332656"/>
            <a:ext cx="3598168" cy="528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Slika 6" descr="AD4_animated_cl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324454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699792" y="3789040"/>
            <a:ext cx="22306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b="1" dirty="0" err="1" smtClean="0">
                <a:solidFill>
                  <a:srgbClr val="00B050"/>
                </a:solidFill>
              </a:rPr>
              <a:t>Kokodan</a:t>
            </a:r>
            <a:endParaRPr lang="hr-HR" sz="4400" b="1" dirty="0">
              <a:solidFill>
                <a:srgbClr val="00B050"/>
              </a:solidFill>
            </a:endParaRPr>
          </a:p>
        </p:txBody>
      </p:sp>
      <p:sp>
        <p:nvSpPr>
          <p:cNvPr id="3" name="Action Button: Help 2">
            <a:hlinkClick r:id="rId4" action="ppaction://hlinksldjump" highlightClick="1"/>
          </p:cNvPr>
          <p:cNvSpPr/>
          <p:nvPr/>
        </p:nvSpPr>
        <p:spPr>
          <a:xfrm>
            <a:off x="467544" y="5661248"/>
            <a:ext cx="936104" cy="864096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14012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512168"/>
          </a:xfrm>
        </p:spPr>
        <p:txBody>
          <a:bodyPr>
            <a:normAutofit fontScale="90000"/>
          </a:bodyPr>
          <a:lstStyle/>
          <a:p>
            <a:pPr algn="l"/>
            <a:r>
              <a:rPr lang="hr-HR" sz="3600" dirty="0" smtClean="0"/>
              <a:t>1.</a:t>
            </a:r>
            <a:r>
              <a:rPr lang="hr-HR" sz="3600" dirty="0"/>
              <a:t> </a:t>
            </a:r>
            <a:r>
              <a:rPr lang="hr-HR" sz="3600" dirty="0" smtClean="0"/>
              <a:t>Na sajmu, svi su se vrtuljci okretali, samo je jedan stajao i to najljepši sa tisuću malih zvončića i sav srebrn. Zašto najljepši vrtuljak nije radio?</a:t>
            </a:r>
            <a:endParaRPr lang="hr-HR" sz="3600" dirty="0"/>
          </a:p>
        </p:txBody>
      </p:sp>
      <p:pic>
        <p:nvPicPr>
          <p:cNvPr id="4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2686" cy="95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2198" y="332656"/>
            <a:ext cx="3598168" cy="528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Slika 6" descr="AD4_animated_cl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324454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699792" y="3789040"/>
            <a:ext cx="45868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400" b="1" dirty="0" smtClean="0">
                <a:solidFill>
                  <a:srgbClr val="00B050"/>
                </a:solidFill>
              </a:rPr>
              <a:t>Jer su gazdi pobjegle sluge.</a:t>
            </a:r>
            <a:endParaRPr lang="hr-HR" sz="4400" b="1" dirty="0">
              <a:solidFill>
                <a:srgbClr val="00B050"/>
              </a:solidFill>
            </a:endParaRPr>
          </a:p>
        </p:txBody>
      </p:sp>
      <p:sp>
        <p:nvSpPr>
          <p:cNvPr id="3" name="Action Button: Help 2">
            <a:hlinkClick r:id="rId4" action="ppaction://hlinksldjump" highlightClick="1"/>
          </p:cNvPr>
          <p:cNvSpPr/>
          <p:nvPr/>
        </p:nvSpPr>
        <p:spPr>
          <a:xfrm>
            <a:off x="467544" y="5661248"/>
            <a:ext cx="936104" cy="864096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36201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512168"/>
          </a:xfrm>
        </p:spPr>
        <p:txBody>
          <a:bodyPr>
            <a:normAutofit fontScale="90000"/>
          </a:bodyPr>
          <a:lstStyle/>
          <a:p>
            <a:pPr algn="l"/>
            <a:r>
              <a:rPr lang="hr-HR" sz="3600" dirty="0" smtClean="0"/>
              <a:t>2. Peti dan putovanja, Hlapić se družio s pastirima. Najmlađi pastir koji je bio toliko malen da ga je svaka visoka travka škakljala po nosu zvao se:</a:t>
            </a:r>
            <a:endParaRPr lang="hr-HR" sz="3600" dirty="0"/>
          </a:p>
        </p:txBody>
      </p:sp>
      <p:pic>
        <p:nvPicPr>
          <p:cNvPr id="4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2686" cy="95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2198" y="332656"/>
            <a:ext cx="3598168" cy="528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Slika 6" descr="AD4_animated_cl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324454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699792" y="3789040"/>
            <a:ext cx="15985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b="1" dirty="0" smtClean="0">
                <a:solidFill>
                  <a:srgbClr val="00B050"/>
                </a:solidFill>
              </a:rPr>
              <a:t>Miško</a:t>
            </a:r>
            <a:endParaRPr lang="hr-HR" sz="4400" b="1" dirty="0">
              <a:solidFill>
                <a:srgbClr val="00B050"/>
              </a:solidFill>
            </a:endParaRPr>
          </a:p>
        </p:txBody>
      </p:sp>
      <p:sp>
        <p:nvSpPr>
          <p:cNvPr id="3" name="Action Button: Help 2">
            <a:hlinkClick r:id="rId4" action="ppaction://hlinksldjump" highlightClick="1"/>
          </p:cNvPr>
          <p:cNvSpPr/>
          <p:nvPr/>
        </p:nvSpPr>
        <p:spPr>
          <a:xfrm>
            <a:off x="467544" y="5661248"/>
            <a:ext cx="936104" cy="864096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84994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512168"/>
          </a:xfrm>
        </p:spPr>
        <p:txBody>
          <a:bodyPr>
            <a:normAutofit fontScale="90000"/>
          </a:bodyPr>
          <a:lstStyle/>
          <a:p>
            <a:pPr algn="l"/>
            <a:r>
              <a:rPr lang="hr-HR" sz="3600" dirty="0" smtClean="0"/>
              <a:t>3. Likovi iz knjige u filmu su prikazani (animirani) kao životinje. Kao koja životinja je prikazan sin bogataša za kojeg su naručene čizmice.</a:t>
            </a:r>
            <a:endParaRPr lang="hr-HR" sz="3600" dirty="0"/>
          </a:p>
        </p:txBody>
      </p:sp>
      <p:pic>
        <p:nvPicPr>
          <p:cNvPr id="4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2686" cy="95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2198" y="332656"/>
            <a:ext cx="3598168" cy="528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Slika 6" descr="AD4_animated_cl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324454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699792" y="3789040"/>
            <a:ext cx="34216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b="1" dirty="0" smtClean="0">
                <a:solidFill>
                  <a:srgbClr val="00B050"/>
                </a:solidFill>
              </a:rPr>
              <a:t>svinja/praščić</a:t>
            </a:r>
            <a:endParaRPr lang="hr-HR" sz="4400" b="1" dirty="0">
              <a:solidFill>
                <a:srgbClr val="00B050"/>
              </a:solidFill>
            </a:endParaRPr>
          </a:p>
        </p:txBody>
      </p:sp>
      <p:sp>
        <p:nvSpPr>
          <p:cNvPr id="3" name="Action Button: Help 2">
            <a:hlinkClick r:id="rId4" action="ppaction://hlinksldjump" highlightClick="1"/>
          </p:cNvPr>
          <p:cNvSpPr/>
          <p:nvPr/>
        </p:nvSpPr>
        <p:spPr>
          <a:xfrm>
            <a:off x="467544" y="5661248"/>
            <a:ext cx="936104" cy="864096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84994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512168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/>
              <a:t>4. Prije nego što se uputio u svijet razgaziti čizme, kome je Hlapić napisao pisma?</a:t>
            </a:r>
            <a:endParaRPr lang="hr-HR" sz="3600" dirty="0"/>
          </a:p>
        </p:txBody>
      </p:sp>
      <p:pic>
        <p:nvPicPr>
          <p:cNvPr id="4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2686" cy="95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2198" y="332656"/>
            <a:ext cx="3598168" cy="528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Slika 6" descr="AD4_animated_cl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324454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699792" y="3789040"/>
            <a:ext cx="4515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solidFill>
                  <a:srgbClr val="00B050"/>
                </a:solidFill>
              </a:rPr>
              <a:t>majstoru i majstorici</a:t>
            </a:r>
            <a:endParaRPr lang="hr-HR" sz="4000" b="1" dirty="0">
              <a:solidFill>
                <a:srgbClr val="00B050"/>
              </a:solidFill>
            </a:endParaRPr>
          </a:p>
        </p:txBody>
      </p:sp>
      <p:sp>
        <p:nvSpPr>
          <p:cNvPr id="3" name="Action Button: Help 2">
            <a:hlinkClick r:id="rId4" action="ppaction://hlinksldjump" highlightClick="1"/>
          </p:cNvPr>
          <p:cNvSpPr/>
          <p:nvPr/>
        </p:nvSpPr>
        <p:spPr>
          <a:xfrm>
            <a:off x="467544" y="5661248"/>
            <a:ext cx="936104" cy="864096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60134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512168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/>
              <a:t>5. Forinta koju je Grgina majka dala Hlapiću da je preda Grgi bila je umotana u:</a:t>
            </a:r>
            <a:endParaRPr lang="hr-HR" sz="3600" dirty="0"/>
          </a:p>
        </p:txBody>
      </p:sp>
      <p:pic>
        <p:nvPicPr>
          <p:cNvPr id="4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2686" cy="95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2198" y="332656"/>
            <a:ext cx="3598168" cy="528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Slika 6" descr="AD4_animated_cl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324454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699792" y="3789040"/>
            <a:ext cx="15055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b="1" dirty="0" smtClean="0">
                <a:solidFill>
                  <a:srgbClr val="00B050"/>
                </a:solidFill>
              </a:rPr>
              <a:t>rubac</a:t>
            </a:r>
            <a:endParaRPr lang="hr-HR" sz="4400" b="1" dirty="0">
              <a:solidFill>
                <a:srgbClr val="00B050"/>
              </a:solidFill>
            </a:endParaRPr>
          </a:p>
        </p:txBody>
      </p:sp>
      <p:sp>
        <p:nvSpPr>
          <p:cNvPr id="3" name="Action Button: Help 2">
            <a:hlinkClick r:id="rId4" action="ppaction://hlinksldjump" highlightClick="1"/>
          </p:cNvPr>
          <p:cNvSpPr/>
          <p:nvPr/>
        </p:nvSpPr>
        <p:spPr>
          <a:xfrm>
            <a:off x="467544" y="5661248"/>
            <a:ext cx="936104" cy="864096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2783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512168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/>
              <a:t>6. </a:t>
            </a:r>
            <a:r>
              <a:rPr lang="pl-PL" sz="3600" dirty="0" smtClean="0"/>
              <a:t>Tanak, ali jak konac za prošivanje obuće zove se:</a:t>
            </a:r>
            <a:endParaRPr lang="hr-HR" sz="3600" dirty="0"/>
          </a:p>
        </p:txBody>
      </p:sp>
      <p:pic>
        <p:nvPicPr>
          <p:cNvPr id="4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2686" cy="95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2198" y="332656"/>
            <a:ext cx="3598168" cy="528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Slika 6" descr="AD4_animated_cl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324454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699792" y="3789040"/>
            <a:ext cx="16954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b="1" dirty="0" smtClean="0">
                <a:solidFill>
                  <a:srgbClr val="00B050"/>
                </a:solidFill>
              </a:rPr>
              <a:t>dretva</a:t>
            </a:r>
            <a:endParaRPr lang="hr-HR" sz="4400" b="1" dirty="0">
              <a:solidFill>
                <a:srgbClr val="00B050"/>
              </a:solidFill>
            </a:endParaRPr>
          </a:p>
        </p:txBody>
      </p:sp>
      <p:sp>
        <p:nvSpPr>
          <p:cNvPr id="3" name="Action Button: Help 2">
            <a:hlinkClick r:id="rId4" action="ppaction://hlinksldjump" highlightClick="1"/>
          </p:cNvPr>
          <p:cNvSpPr/>
          <p:nvPr/>
        </p:nvSpPr>
        <p:spPr>
          <a:xfrm>
            <a:off x="467544" y="5661248"/>
            <a:ext cx="936104" cy="864096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61582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512168"/>
          </a:xfrm>
        </p:spPr>
        <p:txBody>
          <a:bodyPr>
            <a:normAutofit fontScale="90000"/>
          </a:bodyPr>
          <a:lstStyle/>
          <a:p>
            <a:pPr algn="l"/>
            <a:r>
              <a:rPr lang="hr-HR" sz="3600" dirty="0" smtClean="0"/>
              <a:t>7. </a:t>
            </a:r>
            <a:r>
              <a:rPr lang="pl-PL" sz="3600" dirty="0" smtClean="0"/>
              <a:t>Marko iz kuće s narisanom plavom zvijezdom morao je jako paziti na guske jer je svaka guska vrijedila:</a:t>
            </a:r>
            <a:endParaRPr lang="hr-HR" sz="3600" dirty="0"/>
          </a:p>
        </p:txBody>
      </p:sp>
      <p:pic>
        <p:nvPicPr>
          <p:cNvPr id="4" name="Picture 2" descr="C:\Users\Andrija\Desktop\miocoteka 2013\zanj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2686" cy="95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32198" y="332656"/>
            <a:ext cx="3598168" cy="528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Tko zna, zna</a:t>
            </a:r>
            <a:endParaRPr lang="hr-HR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Slika 6" descr="AD4_animated_clock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324454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699792" y="3789040"/>
            <a:ext cx="19591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b="1" dirty="0" smtClean="0">
                <a:solidFill>
                  <a:srgbClr val="00B050"/>
                </a:solidFill>
              </a:rPr>
              <a:t>4 krune</a:t>
            </a:r>
            <a:endParaRPr lang="hr-HR" sz="4400" b="1" dirty="0">
              <a:solidFill>
                <a:srgbClr val="00B050"/>
              </a:solidFill>
            </a:endParaRPr>
          </a:p>
        </p:txBody>
      </p:sp>
      <p:sp>
        <p:nvSpPr>
          <p:cNvPr id="3" name="Action Button: Help 2">
            <a:hlinkClick r:id="rId4" action="ppaction://hlinksldjump" highlightClick="1"/>
          </p:cNvPr>
          <p:cNvSpPr/>
          <p:nvPr/>
        </p:nvSpPr>
        <p:spPr>
          <a:xfrm>
            <a:off x="467544" y="5661248"/>
            <a:ext cx="936104" cy="864096"/>
          </a:xfrm>
          <a:prstGeom prst="actionButtonHelp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64841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708</Words>
  <Application>Microsoft Office PowerPoint</Application>
  <PresentationFormat>Prikaz na zaslonu (4:3)</PresentationFormat>
  <Paragraphs>103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27</vt:i4>
      </vt:variant>
    </vt:vector>
  </HeadingPairs>
  <TitlesOfParts>
    <vt:vector size="28" baseType="lpstr">
      <vt:lpstr>Office Theme</vt:lpstr>
      <vt:lpstr>Tko zna, zna</vt:lpstr>
      <vt:lpstr>Slajd 2</vt:lpstr>
      <vt:lpstr>1. Na sajmu, svi su se vrtuljci okretali, samo je jedan stajao i to najljepši sa tisuću malih zvončića i sav srebrn. Zašto najljepši vrtuljak nije radio?</vt:lpstr>
      <vt:lpstr>2. Peti dan putovanja, Hlapić se družio s pastirima. Najmlađi pastir koji je bio toliko malen da ga je svaka visoka travka škakljala po nosu zvao se:</vt:lpstr>
      <vt:lpstr>3. Likovi iz knjige u filmu su prikazani (animirani) kao životinje. Kao koja životinja je prikazan sin bogataša za kojeg su naručene čizmice.</vt:lpstr>
      <vt:lpstr>4. Prije nego što se uputio u svijet razgaziti čizme, kome je Hlapić napisao pisma?</vt:lpstr>
      <vt:lpstr>5. Forinta koju je Grgina majka dala Hlapiću da je preda Grgi bila je umotana u:</vt:lpstr>
      <vt:lpstr>6. Tanak, ali jak konac za prošivanje obuće zove se:</vt:lpstr>
      <vt:lpstr>7. Marko iz kuće s narisanom plavom zvijezdom morao je jako paziti na guske jer je svaka guska vrijedila:</vt:lpstr>
      <vt:lpstr>8. Dok je gasio požar pukla je letva na kojoj je Hlapić sjedio. Pao je ravno u:</vt:lpstr>
      <vt:lpstr>9. Kako se vlasnik vrtuljka nakon što su mu pomogli zahvalio Hlapiću i Giti?</vt:lpstr>
      <vt:lpstr>10. U kući majstora Mrkonje gdje je spavao šegrt Hlapić?</vt:lpstr>
      <vt:lpstr>11. Majstor Mrkonja pričao je Giti i Hlapiću kako su ga orobila dvojica razbojnika u šumi, ali jedan od njih došao ga je odvezati i spasio ga. Kako se zvao taj čovjek?</vt:lpstr>
      <vt:lpstr>12. Starom mljekaru kola s mlijekom vukao je:</vt:lpstr>
      <vt:lpstr>13. Koju je životinju Hlapić sreo u tamnom hodniku dok je mljekaru pomagao raznositi mlijeko?</vt:lpstr>
      <vt:lpstr>14. Gdje je Hlapić prenoćio prvu noć svog putovanja?</vt:lpstr>
      <vt:lpstr>15. Sve svoje vrijedne stvari Gita je čuvala  u drvenoj kutijici:</vt:lpstr>
      <vt:lpstr>16. Crni čovjek u filmu se zove:</vt:lpstr>
      <vt:lpstr>17. Gdje je Hlapić pronašao čizmice i ostale ukradene stvari?</vt:lpstr>
      <vt:lpstr>18. Nabroji tko je prvu noć Hlapićevog putovanja prespavao ispod mosta.</vt:lpstr>
      <vt:lpstr>19. Na sjenokoši je Hlapić vrijedno okretao sijeno i slagao ga na kupove, a Gitu je gospodar brzo potjerao. Gita je svejedno zaslužila večeru, kako?</vt:lpstr>
      <vt:lpstr>20. Sedmu noć putovanja Gita i Hlapić spavali su na otvorenom. Što je noću Gitu probudilo?</vt:lpstr>
      <vt:lpstr>21. Koliko je godina imala Gita/Marica kad su je oteli na sajmu.</vt:lpstr>
      <vt:lpstr>22. Nakon avanture, Hlapić je sluškinji s trećeg kata odnio buket cvijeća. Što ga je čekalo kod sluškinje?</vt:lpstr>
      <vt:lpstr>23. Nakon što je ugasio požar, Hlapićje rekao: „Baš mi je drago da mi je onaj crni čovjek ukrao čizmice.”  Zašto?</vt:lpstr>
      <vt:lpstr>24. Mnogo godina nakon Hlapićevog putovanja u grad je ponovno došao cirkus. Koga je Marica u cirkusu prepoznala?</vt:lpstr>
      <vt:lpstr>25. Magarca kojeg je Hlapić naslijedio od starog mljekara nazvali su: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Tko zna, zna</dc:title>
  <dc:creator>Andrija Vanjak</dc:creator>
  <cp:lastModifiedBy>Majda</cp:lastModifiedBy>
  <cp:revision>41</cp:revision>
  <dcterms:created xsi:type="dcterms:W3CDTF">2013-03-15T09:32:12Z</dcterms:created>
  <dcterms:modified xsi:type="dcterms:W3CDTF">2013-04-16T12:20:19Z</dcterms:modified>
</cp:coreProperties>
</file>