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28EF5-B6F1-4493-AF86-5B07027D0445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34A28-68D9-4375-8935-C04826D73B1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4A28-68D9-4375-8935-C04826D73B16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4A28-68D9-4375-8935-C04826D73B16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4A28-68D9-4375-8935-C04826D73B16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34A28-68D9-4375-8935-C04826D73B16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BBA4C-0C1A-4876-974E-9E79432478FC}" type="datetimeFigureOut">
              <a:rPr lang="sr-Latn-CS" smtClean="0"/>
              <a:pPr/>
              <a:t>17.4.2013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D567-0FB8-4AA5-AFA6-BAA8833A9F5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214280" y="214292"/>
          <a:ext cx="8715440" cy="62865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kažiprst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ara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zlatne </a:t>
                      </a: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naušnice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Mala Mara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prstenjak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šarena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balerinke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Ivica</a:t>
                      </a:r>
                      <a:r>
                        <a:rPr lang="hr-H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i</a:t>
                      </a: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mali </a:t>
                      </a:r>
                      <a:r>
                        <a:rPr lang="hr-HR" sz="2000" b="1" dirty="0">
                          <a:latin typeface="Calibri"/>
                          <a:ea typeface="Calibri"/>
                          <a:cs typeface="Times New Roman"/>
                        </a:rPr>
                        <a:t>prst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govori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ukrasna </a:t>
                      </a: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kutija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djevojčica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prst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ptica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šarene </a:t>
                      </a:r>
                      <a:r>
                        <a:rPr lang="hr-HR" sz="1800" b="1" dirty="0">
                          <a:latin typeface="Calibri"/>
                          <a:ea typeface="Calibri"/>
                          <a:cs typeface="Times New Roman"/>
                        </a:rPr>
                        <a:t>vrpce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ime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4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PALAC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PAPIGA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ŠKATULJA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latin typeface="Calibri"/>
                          <a:ea typeface="Calibri"/>
                          <a:cs typeface="Times New Roman"/>
                        </a:rPr>
                        <a:t>MARICA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8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GITA</a:t>
                      </a:r>
                      <a:endParaRPr lang="hr-HR" sz="3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357158" y="428604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A1</a:t>
            </a:r>
            <a:endParaRPr lang="hr-HR" b="1" dirty="0"/>
          </a:p>
        </p:txBody>
      </p:sp>
      <p:sp>
        <p:nvSpPr>
          <p:cNvPr id="4" name="Pravokutnik 3"/>
          <p:cNvSpPr/>
          <p:nvPr/>
        </p:nvSpPr>
        <p:spPr>
          <a:xfrm>
            <a:off x="2571736" y="428604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B1</a:t>
            </a:r>
            <a:endParaRPr lang="hr-HR" b="1" dirty="0"/>
          </a:p>
        </p:txBody>
      </p:sp>
      <p:sp>
        <p:nvSpPr>
          <p:cNvPr id="5" name="Pravokutnik 4"/>
          <p:cNvSpPr/>
          <p:nvPr/>
        </p:nvSpPr>
        <p:spPr>
          <a:xfrm>
            <a:off x="4643438" y="428604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C</a:t>
            </a:r>
            <a:r>
              <a:rPr lang="hr-HR" b="1" dirty="0" smtClean="0"/>
              <a:t>1</a:t>
            </a:r>
            <a:endParaRPr lang="hr-HR" b="1" dirty="0"/>
          </a:p>
        </p:txBody>
      </p:sp>
      <p:sp>
        <p:nvSpPr>
          <p:cNvPr id="6" name="Pravokutnik 5"/>
          <p:cNvSpPr/>
          <p:nvPr/>
        </p:nvSpPr>
        <p:spPr>
          <a:xfrm>
            <a:off x="6929454" y="428604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D1</a:t>
            </a:r>
            <a:endParaRPr lang="hr-HR" b="1" dirty="0"/>
          </a:p>
        </p:txBody>
      </p:sp>
      <p:sp>
        <p:nvSpPr>
          <p:cNvPr id="7" name="Pravokutnik 6"/>
          <p:cNvSpPr/>
          <p:nvPr/>
        </p:nvSpPr>
        <p:spPr>
          <a:xfrm>
            <a:off x="428596" y="1428736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A2</a:t>
            </a:r>
            <a:endParaRPr lang="hr-HR" b="1" dirty="0"/>
          </a:p>
        </p:txBody>
      </p:sp>
      <p:sp>
        <p:nvSpPr>
          <p:cNvPr id="8" name="Pravokutnik 7"/>
          <p:cNvSpPr/>
          <p:nvPr/>
        </p:nvSpPr>
        <p:spPr>
          <a:xfrm>
            <a:off x="2571736" y="1428736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B2</a:t>
            </a:r>
            <a:endParaRPr lang="hr-HR" b="1" dirty="0"/>
          </a:p>
        </p:txBody>
      </p:sp>
      <p:sp>
        <p:nvSpPr>
          <p:cNvPr id="9" name="Pravokutnik 8"/>
          <p:cNvSpPr/>
          <p:nvPr/>
        </p:nvSpPr>
        <p:spPr>
          <a:xfrm>
            <a:off x="4714876" y="1428736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C2</a:t>
            </a:r>
            <a:endParaRPr lang="hr-HR" b="1" dirty="0"/>
          </a:p>
        </p:txBody>
      </p:sp>
      <p:sp>
        <p:nvSpPr>
          <p:cNvPr id="10" name="Pravokutnik 9"/>
          <p:cNvSpPr/>
          <p:nvPr/>
        </p:nvSpPr>
        <p:spPr>
          <a:xfrm>
            <a:off x="6858016" y="1428736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D2</a:t>
            </a:r>
            <a:endParaRPr lang="hr-HR" b="1" dirty="0"/>
          </a:p>
        </p:txBody>
      </p:sp>
      <p:sp>
        <p:nvSpPr>
          <p:cNvPr id="11" name="Pravokutnik 10"/>
          <p:cNvSpPr/>
          <p:nvPr/>
        </p:nvSpPr>
        <p:spPr>
          <a:xfrm>
            <a:off x="428596" y="2428868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A3</a:t>
            </a:r>
            <a:endParaRPr lang="hr-HR" b="1" dirty="0"/>
          </a:p>
        </p:txBody>
      </p:sp>
      <p:sp>
        <p:nvSpPr>
          <p:cNvPr id="12" name="Pravokutnik 11"/>
          <p:cNvSpPr/>
          <p:nvPr/>
        </p:nvSpPr>
        <p:spPr>
          <a:xfrm>
            <a:off x="2571736" y="2428868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B3</a:t>
            </a:r>
            <a:endParaRPr lang="hr-HR" b="1" dirty="0"/>
          </a:p>
        </p:txBody>
      </p:sp>
      <p:sp>
        <p:nvSpPr>
          <p:cNvPr id="13" name="Pravokutnik 12"/>
          <p:cNvSpPr/>
          <p:nvPr/>
        </p:nvSpPr>
        <p:spPr>
          <a:xfrm>
            <a:off x="4714876" y="2500306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C3</a:t>
            </a:r>
            <a:endParaRPr lang="hr-HR" b="1" dirty="0"/>
          </a:p>
        </p:txBody>
      </p:sp>
      <p:sp>
        <p:nvSpPr>
          <p:cNvPr id="14" name="Pravokutnik 13"/>
          <p:cNvSpPr/>
          <p:nvPr/>
        </p:nvSpPr>
        <p:spPr>
          <a:xfrm>
            <a:off x="6929454" y="2428868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D3</a:t>
            </a:r>
            <a:endParaRPr lang="hr-HR" b="1" dirty="0"/>
          </a:p>
        </p:txBody>
      </p:sp>
      <p:sp>
        <p:nvSpPr>
          <p:cNvPr id="15" name="Pravokutnik 14"/>
          <p:cNvSpPr/>
          <p:nvPr/>
        </p:nvSpPr>
        <p:spPr>
          <a:xfrm>
            <a:off x="428596" y="3429000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A4</a:t>
            </a:r>
            <a:endParaRPr lang="hr-HR" b="1" dirty="0"/>
          </a:p>
        </p:txBody>
      </p:sp>
      <p:sp>
        <p:nvSpPr>
          <p:cNvPr id="16" name="Pravokutnik 15"/>
          <p:cNvSpPr/>
          <p:nvPr/>
        </p:nvSpPr>
        <p:spPr>
          <a:xfrm>
            <a:off x="2571736" y="3500438"/>
            <a:ext cx="1928826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B4</a:t>
            </a:r>
            <a:endParaRPr lang="hr-HR" b="1" dirty="0"/>
          </a:p>
        </p:txBody>
      </p:sp>
      <p:sp>
        <p:nvSpPr>
          <p:cNvPr id="17" name="Pravokutnik 16"/>
          <p:cNvSpPr/>
          <p:nvPr/>
        </p:nvSpPr>
        <p:spPr>
          <a:xfrm>
            <a:off x="4786314" y="3429000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C4</a:t>
            </a:r>
            <a:endParaRPr lang="hr-HR" b="1" dirty="0"/>
          </a:p>
        </p:txBody>
      </p:sp>
      <p:sp>
        <p:nvSpPr>
          <p:cNvPr id="18" name="Pravokutnik 17"/>
          <p:cNvSpPr/>
          <p:nvPr/>
        </p:nvSpPr>
        <p:spPr>
          <a:xfrm>
            <a:off x="6929454" y="3500438"/>
            <a:ext cx="185738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D4</a:t>
            </a:r>
            <a:endParaRPr lang="hr-HR" b="1" dirty="0"/>
          </a:p>
        </p:txBody>
      </p:sp>
      <p:sp>
        <p:nvSpPr>
          <p:cNvPr id="19" name="Pravokutnik 18"/>
          <p:cNvSpPr/>
          <p:nvPr/>
        </p:nvSpPr>
        <p:spPr>
          <a:xfrm>
            <a:off x="357158" y="4643446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2571736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B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4714876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C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6929454" y="4643446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D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428596" y="5500702"/>
            <a:ext cx="8501122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KONAČNO RJEŠENJE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214280" y="214292"/>
          <a:ext cx="8715440" cy="62865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liječnik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kuštrava </a:t>
                      </a:r>
                      <a:r>
                        <a:rPr lang="hr-HR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kosa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štikle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urarska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pomorac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brkovi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balerinke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zlatarska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učitelj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visok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japanke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kožarska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prodavač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jak </a:t>
                      </a:r>
                      <a:r>
                        <a:rPr lang="hr-HR" sz="18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poput medvjeda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špagerice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mehaničarska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4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latin typeface="Calibri"/>
                          <a:ea typeface="Calibri"/>
                          <a:cs typeface="Times New Roman"/>
                        </a:rPr>
                        <a:t>ZANIMANJE</a:t>
                      </a:r>
                      <a:endParaRPr lang="hr-H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MAJSTOR </a:t>
                      </a:r>
                      <a:r>
                        <a:rPr lang="hr-HR" sz="20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MRKONJA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CIPELE</a:t>
                      </a:r>
                      <a:endParaRPr lang="hr-HR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RADIONICA</a:t>
                      </a:r>
                      <a:endParaRPr lang="hr-HR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8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POSTOLAR</a:t>
                      </a:r>
                      <a:endParaRPr lang="hr-HR" sz="3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428596" y="428604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A1</a:t>
            </a:r>
            <a:endParaRPr lang="hr-HR" b="1" dirty="0"/>
          </a:p>
        </p:txBody>
      </p:sp>
      <p:sp>
        <p:nvSpPr>
          <p:cNvPr id="4" name="Pravokutnik 3"/>
          <p:cNvSpPr/>
          <p:nvPr/>
        </p:nvSpPr>
        <p:spPr>
          <a:xfrm>
            <a:off x="2571736" y="500042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B1</a:t>
            </a:r>
            <a:endParaRPr lang="hr-HR" b="1" dirty="0"/>
          </a:p>
        </p:txBody>
      </p:sp>
      <p:sp>
        <p:nvSpPr>
          <p:cNvPr id="5" name="Pravokutnik 4"/>
          <p:cNvSpPr/>
          <p:nvPr/>
        </p:nvSpPr>
        <p:spPr>
          <a:xfrm>
            <a:off x="4714876" y="500042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C</a:t>
            </a:r>
            <a:r>
              <a:rPr lang="hr-HR" b="1" dirty="0" smtClean="0"/>
              <a:t>1</a:t>
            </a:r>
            <a:endParaRPr lang="hr-HR" b="1" dirty="0"/>
          </a:p>
        </p:txBody>
      </p:sp>
      <p:sp>
        <p:nvSpPr>
          <p:cNvPr id="6" name="Pravokutnik 5"/>
          <p:cNvSpPr/>
          <p:nvPr/>
        </p:nvSpPr>
        <p:spPr>
          <a:xfrm>
            <a:off x="6929454" y="500042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D1</a:t>
            </a:r>
            <a:endParaRPr lang="hr-HR" b="1" dirty="0"/>
          </a:p>
        </p:txBody>
      </p:sp>
      <p:sp>
        <p:nvSpPr>
          <p:cNvPr id="7" name="Pravokutnik 6"/>
          <p:cNvSpPr/>
          <p:nvPr/>
        </p:nvSpPr>
        <p:spPr>
          <a:xfrm>
            <a:off x="428596" y="1428736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A2</a:t>
            </a:r>
            <a:endParaRPr lang="hr-HR" b="1" dirty="0"/>
          </a:p>
        </p:txBody>
      </p:sp>
      <p:sp>
        <p:nvSpPr>
          <p:cNvPr id="8" name="Pravokutnik 7"/>
          <p:cNvSpPr/>
          <p:nvPr/>
        </p:nvSpPr>
        <p:spPr>
          <a:xfrm>
            <a:off x="2643174" y="1500174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B2</a:t>
            </a:r>
            <a:endParaRPr lang="hr-HR" b="1" dirty="0"/>
          </a:p>
        </p:txBody>
      </p:sp>
      <p:sp>
        <p:nvSpPr>
          <p:cNvPr id="9" name="Pravokutnik 8"/>
          <p:cNvSpPr/>
          <p:nvPr/>
        </p:nvSpPr>
        <p:spPr>
          <a:xfrm>
            <a:off x="4714876" y="1500174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C2</a:t>
            </a:r>
            <a:endParaRPr lang="hr-HR" b="1" dirty="0"/>
          </a:p>
        </p:txBody>
      </p:sp>
      <p:sp>
        <p:nvSpPr>
          <p:cNvPr id="10" name="Pravokutnik 9"/>
          <p:cNvSpPr/>
          <p:nvPr/>
        </p:nvSpPr>
        <p:spPr>
          <a:xfrm>
            <a:off x="6858016" y="1500174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D2</a:t>
            </a:r>
            <a:endParaRPr lang="hr-HR" b="1" dirty="0"/>
          </a:p>
        </p:txBody>
      </p:sp>
      <p:sp>
        <p:nvSpPr>
          <p:cNvPr id="11" name="Pravokutnik 10"/>
          <p:cNvSpPr/>
          <p:nvPr/>
        </p:nvSpPr>
        <p:spPr>
          <a:xfrm>
            <a:off x="428596" y="2428868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A3</a:t>
            </a:r>
            <a:endParaRPr lang="hr-HR" b="1" dirty="0"/>
          </a:p>
        </p:txBody>
      </p:sp>
      <p:sp>
        <p:nvSpPr>
          <p:cNvPr id="12" name="Pravokutnik 11"/>
          <p:cNvSpPr/>
          <p:nvPr/>
        </p:nvSpPr>
        <p:spPr>
          <a:xfrm>
            <a:off x="2643174" y="2500306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B3</a:t>
            </a:r>
            <a:endParaRPr lang="hr-HR" b="1" dirty="0"/>
          </a:p>
        </p:txBody>
      </p:sp>
      <p:sp>
        <p:nvSpPr>
          <p:cNvPr id="13" name="Pravokutnik 12"/>
          <p:cNvSpPr/>
          <p:nvPr/>
        </p:nvSpPr>
        <p:spPr>
          <a:xfrm>
            <a:off x="4714876" y="2571744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C3</a:t>
            </a:r>
            <a:endParaRPr lang="hr-HR" b="1" dirty="0"/>
          </a:p>
        </p:txBody>
      </p:sp>
      <p:sp>
        <p:nvSpPr>
          <p:cNvPr id="14" name="Pravokutnik 13"/>
          <p:cNvSpPr/>
          <p:nvPr/>
        </p:nvSpPr>
        <p:spPr>
          <a:xfrm>
            <a:off x="6929454" y="2500306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D3</a:t>
            </a:r>
            <a:endParaRPr lang="hr-HR" b="1" dirty="0"/>
          </a:p>
        </p:txBody>
      </p:sp>
      <p:sp>
        <p:nvSpPr>
          <p:cNvPr id="15" name="Pravokutnik 14"/>
          <p:cNvSpPr/>
          <p:nvPr/>
        </p:nvSpPr>
        <p:spPr>
          <a:xfrm>
            <a:off x="428596" y="3500438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A4</a:t>
            </a:r>
            <a:endParaRPr lang="hr-HR" b="1" dirty="0"/>
          </a:p>
        </p:txBody>
      </p:sp>
      <p:sp>
        <p:nvSpPr>
          <p:cNvPr id="16" name="Pravokutnik 15"/>
          <p:cNvSpPr/>
          <p:nvPr/>
        </p:nvSpPr>
        <p:spPr>
          <a:xfrm>
            <a:off x="2500298" y="3571876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B4</a:t>
            </a:r>
            <a:endParaRPr lang="hr-HR" b="1" dirty="0"/>
          </a:p>
        </p:txBody>
      </p:sp>
      <p:sp>
        <p:nvSpPr>
          <p:cNvPr id="17" name="Pravokutnik 16"/>
          <p:cNvSpPr/>
          <p:nvPr/>
        </p:nvSpPr>
        <p:spPr>
          <a:xfrm>
            <a:off x="4786314" y="3571876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C4</a:t>
            </a:r>
            <a:endParaRPr lang="hr-HR" b="1" dirty="0"/>
          </a:p>
        </p:txBody>
      </p:sp>
      <p:sp>
        <p:nvSpPr>
          <p:cNvPr id="18" name="Pravokutnik 17"/>
          <p:cNvSpPr/>
          <p:nvPr/>
        </p:nvSpPr>
        <p:spPr>
          <a:xfrm>
            <a:off x="6929454" y="3571876"/>
            <a:ext cx="185738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D4</a:t>
            </a:r>
            <a:endParaRPr lang="hr-HR" b="1" dirty="0"/>
          </a:p>
        </p:txBody>
      </p:sp>
      <p:sp>
        <p:nvSpPr>
          <p:cNvPr id="19" name="Pravokutnik 18"/>
          <p:cNvSpPr/>
          <p:nvPr/>
        </p:nvSpPr>
        <p:spPr>
          <a:xfrm>
            <a:off x="357158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2571736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B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4786314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C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6929454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D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214282" y="5572140"/>
            <a:ext cx="85011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KONAČNO RJEŠENJE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214280" y="214292"/>
          <a:ext cx="8715440" cy="62942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Regoč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kralj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Gita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Braća </a:t>
                      </a:r>
                      <a:r>
                        <a:rPr lang="hr-HR" sz="1800" b="1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Grimm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Šuma </a:t>
                      </a:r>
                      <a:r>
                        <a:rPr lang="hr-HR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Striborova</a:t>
                      </a: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knez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Hlapić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H.C</a:t>
                      </a: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. Andersen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Jagor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vladar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Bundaš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Željka Horvat-</a:t>
                      </a:r>
                      <a:r>
                        <a:rPr lang="hr-HR" sz="1800" b="1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Vukelja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Kosjenka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Jelačić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Majstorica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Zvonimir </a:t>
                      </a:r>
                      <a:r>
                        <a:rPr lang="hr-HR" sz="1800" b="1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Balog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4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b="1" dirty="0" smtClean="0">
                          <a:latin typeface="Calibri"/>
                          <a:ea typeface="Calibri"/>
                          <a:cs typeface="Times New Roman"/>
                        </a:rPr>
                        <a:t>PRIČE IZ DAVNINA</a:t>
                      </a:r>
                      <a:endParaRPr lang="hr-HR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BAN</a:t>
                      </a:r>
                      <a:endParaRPr lang="hr-HR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Čudnovate zgode šegrta Hlapića</a:t>
                      </a:r>
                      <a:endParaRPr lang="hr-HR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PISAC</a:t>
                      </a:r>
                      <a:endParaRPr lang="hr-HR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8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IVANA</a:t>
                      </a:r>
                      <a:r>
                        <a:rPr lang="hr-HR" sz="380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BRLIĆ MAŽURANIĆ</a:t>
                      </a:r>
                      <a:endParaRPr lang="hr-HR" sz="3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428596" y="500042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A1</a:t>
            </a:r>
            <a:endParaRPr lang="hr-HR" b="1" dirty="0"/>
          </a:p>
        </p:txBody>
      </p:sp>
      <p:sp>
        <p:nvSpPr>
          <p:cNvPr id="4" name="Pravokutnik 3"/>
          <p:cNvSpPr/>
          <p:nvPr/>
        </p:nvSpPr>
        <p:spPr>
          <a:xfrm>
            <a:off x="2500298" y="500042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B1</a:t>
            </a:r>
            <a:endParaRPr lang="hr-HR" b="1" dirty="0"/>
          </a:p>
        </p:txBody>
      </p:sp>
      <p:sp>
        <p:nvSpPr>
          <p:cNvPr id="5" name="Pravokutnik 4"/>
          <p:cNvSpPr/>
          <p:nvPr/>
        </p:nvSpPr>
        <p:spPr>
          <a:xfrm>
            <a:off x="4714876" y="500042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C</a:t>
            </a:r>
            <a:r>
              <a:rPr lang="hr-HR" b="1" dirty="0" smtClean="0"/>
              <a:t>1</a:t>
            </a:r>
            <a:endParaRPr lang="hr-HR" b="1" dirty="0"/>
          </a:p>
        </p:txBody>
      </p:sp>
      <p:sp>
        <p:nvSpPr>
          <p:cNvPr id="6" name="Pravokutnik 5"/>
          <p:cNvSpPr/>
          <p:nvPr/>
        </p:nvSpPr>
        <p:spPr>
          <a:xfrm>
            <a:off x="6929454" y="500042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D1</a:t>
            </a:r>
            <a:endParaRPr lang="hr-HR" b="1" dirty="0"/>
          </a:p>
        </p:txBody>
      </p:sp>
      <p:sp>
        <p:nvSpPr>
          <p:cNvPr id="7" name="Pravokutnik 6"/>
          <p:cNvSpPr/>
          <p:nvPr/>
        </p:nvSpPr>
        <p:spPr>
          <a:xfrm>
            <a:off x="357158" y="1428736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A2</a:t>
            </a:r>
            <a:endParaRPr lang="hr-HR" b="1" dirty="0"/>
          </a:p>
        </p:txBody>
      </p:sp>
      <p:sp>
        <p:nvSpPr>
          <p:cNvPr id="8" name="Pravokutnik 7"/>
          <p:cNvSpPr/>
          <p:nvPr/>
        </p:nvSpPr>
        <p:spPr>
          <a:xfrm>
            <a:off x="2571736" y="1500174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B2</a:t>
            </a:r>
            <a:endParaRPr lang="hr-HR" b="1" dirty="0"/>
          </a:p>
        </p:txBody>
      </p:sp>
      <p:sp>
        <p:nvSpPr>
          <p:cNvPr id="9" name="Pravokutnik 8"/>
          <p:cNvSpPr/>
          <p:nvPr/>
        </p:nvSpPr>
        <p:spPr>
          <a:xfrm>
            <a:off x="4714876" y="1571612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C2</a:t>
            </a:r>
            <a:endParaRPr lang="hr-HR" b="1" dirty="0"/>
          </a:p>
        </p:txBody>
      </p:sp>
      <p:sp>
        <p:nvSpPr>
          <p:cNvPr id="10" name="Pravokutnik 9"/>
          <p:cNvSpPr/>
          <p:nvPr/>
        </p:nvSpPr>
        <p:spPr>
          <a:xfrm>
            <a:off x="7000892" y="1571612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D2</a:t>
            </a:r>
            <a:endParaRPr lang="hr-HR" b="1" dirty="0"/>
          </a:p>
        </p:txBody>
      </p:sp>
      <p:sp>
        <p:nvSpPr>
          <p:cNvPr id="11" name="Pravokutnik 10"/>
          <p:cNvSpPr/>
          <p:nvPr/>
        </p:nvSpPr>
        <p:spPr>
          <a:xfrm>
            <a:off x="285720" y="2428868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A3</a:t>
            </a:r>
            <a:endParaRPr lang="hr-HR" b="1" dirty="0"/>
          </a:p>
        </p:txBody>
      </p:sp>
      <p:sp>
        <p:nvSpPr>
          <p:cNvPr id="12" name="Pravokutnik 11"/>
          <p:cNvSpPr/>
          <p:nvPr/>
        </p:nvSpPr>
        <p:spPr>
          <a:xfrm>
            <a:off x="2571736" y="2571744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B3</a:t>
            </a:r>
            <a:endParaRPr lang="hr-HR" b="1" dirty="0"/>
          </a:p>
        </p:txBody>
      </p:sp>
      <p:sp>
        <p:nvSpPr>
          <p:cNvPr id="13" name="Pravokutnik 12"/>
          <p:cNvSpPr/>
          <p:nvPr/>
        </p:nvSpPr>
        <p:spPr>
          <a:xfrm>
            <a:off x="4786314" y="2571744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C3</a:t>
            </a:r>
            <a:endParaRPr lang="hr-HR" b="1" dirty="0"/>
          </a:p>
        </p:txBody>
      </p:sp>
      <p:sp>
        <p:nvSpPr>
          <p:cNvPr id="14" name="Pravokutnik 13"/>
          <p:cNvSpPr/>
          <p:nvPr/>
        </p:nvSpPr>
        <p:spPr>
          <a:xfrm>
            <a:off x="6858016" y="2643182"/>
            <a:ext cx="1928826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D3</a:t>
            </a:r>
            <a:endParaRPr lang="hr-HR" b="1" dirty="0"/>
          </a:p>
        </p:txBody>
      </p:sp>
      <p:sp>
        <p:nvSpPr>
          <p:cNvPr id="15" name="Pravokutnik 14"/>
          <p:cNvSpPr/>
          <p:nvPr/>
        </p:nvSpPr>
        <p:spPr>
          <a:xfrm>
            <a:off x="428596" y="3500438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A4</a:t>
            </a:r>
            <a:endParaRPr lang="hr-HR" b="1" dirty="0"/>
          </a:p>
        </p:txBody>
      </p:sp>
      <p:sp>
        <p:nvSpPr>
          <p:cNvPr id="16" name="Pravokutnik 15"/>
          <p:cNvSpPr/>
          <p:nvPr/>
        </p:nvSpPr>
        <p:spPr>
          <a:xfrm>
            <a:off x="2571736" y="3500438"/>
            <a:ext cx="1928826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B4</a:t>
            </a:r>
            <a:endParaRPr lang="hr-HR" b="1" dirty="0"/>
          </a:p>
        </p:txBody>
      </p:sp>
      <p:sp>
        <p:nvSpPr>
          <p:cNvPr id="17" name="Pravokutnik 16"/>
          <p:cNvSpPr/>
          <p:nvPr/>
        </p:nvSpPr>
        <p:spPr>
          <a:xfrm>
            <a:off x="4714876" y="3571876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C4</a:t>
            </a:r>
            <a:endParaRPr lang="hr-HR" b="1" dirty="0"/>
          </a:p>
        </p:txBody>
      </p:sp>
      <p:sp>
        <p:nvSpPr>
          <p:cNvPr id="18" name="Pravokutnik 17"/>
          <p:cNvSpPr/>
          <p:nvPr/>
        </p:nvSpPr>
        <p:spPr>
          <a:xfrm>
            <a:off x="6858016" y="3643314"/>
            <a:ext cx="1857388" cy="64294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D4</a:t>
            </a:r>
            <a:endParaRPr lang="hr-HR" b="1" dirty="0"/>
          </a:p>
        </p:txBody>
      </p:sp>
      <p:sp>
        <p:nvSpPr>
          <p:cNvPr id="19" name="Pravokutnik 18"/>
          <p:cNvSpPr/>
          <p:nvPr/>
        </p:nvSpPr>
        <p:spPr>
          <a:xfrm>
            <a:off x="428596" y="4500570"/>
            <a:ext cx="1928826" cy="9286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2643174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B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4714876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C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6929454" y="4572008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D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428596" y="5572140"/>
            <a:ext cx="8501122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KONAČNO RJEŠENJE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214280" y="214292"/>
          <a:ext cx="8715440" cy="638771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78860"/>
                <a:gridCol w="2178860"/>
                <a:gridCol w="2178860"/>
                <a:gridCol w="2178860"/>
              </a:tblGrid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bajke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veseo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kapa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crna kabanica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hrvatski</a:t>
                      </a:r>
                      <a:r>
                        <a:rPr lang="hr-H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Andersen</a:t>
                      </a: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odan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čizme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nepoštenje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Ban Mažuranić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hoda</a:t>
                      </a:r>
                      <a:r>
                        <a:rPr lang="hr-HR" sz="1800" b="1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na četiri noge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malen kao lakat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smrt kod stijene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latin typeface="Calibri"/>
                          <a:ea typeface="Calibri"/>
                          <a:cs typeface="Times New Roman"/>
                        </a:rPr>
                        <a:t>Priče iz davnina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hrabar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veseo kao ptica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lopov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4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b="1" dirty="0" smtClean="0">
                          <a:latin typeface="Calibri"/>
                          <a:ea typeface="Calibri"/>
                          <a:cs typeface="Times New Roman"/>
                        </a:rPr>
                        <a:t>I.B.MAŽURANIĆ</a:t>
                      </a:r>
                      <a:endParaRPr lang="hr-HR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BUNDAŠ</a:t>
                      </a:r>
                      <a:endParaRPr lang="hr-HR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ŠEGRT HLAPIĆ</a:t>
                      </a:r>
                      <a:endParaRPr lang="hr-HR" sz="2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24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CRNI ČOVJEK</a:t>
                      </a:r>
                      <a:endParaRPr lang="hr-HR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049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3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ČUDNOVATE</a:t>
                      </a:r>
                      <a:r>
                        <a:rPr lang="hr-HR" sz="3200" baseline="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ZGODE ŠEGRTA HLAPIĆA</a:t>
                      </a:r>
                      <a:endParaRPr lang="hr-HR" sz="3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428596" y="428604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A1</a:t>
            </a:r>
            <a:endParaRPr lang="hr-HR" b="1" dirty="0"/>
          </a:p>
        </p:txBody>
      </p:sp>
      <p:sp>
        <p:nvSpPr>
          <p:cNvPr id="4" name="Pravokutnik 3"/>
          <p:cNvSpPr/>
          <p:nvPr/>
        </p:nvSpPr>
        <p:spPr>
          <a:xfrm>
            <a:off x="2500298" y="500042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B1</a:t>
            </a:r>
            <a:endParaRPr lang="hr-HR" b="1" dirty="0"/>
          </a:p>
        </p:txBody>
      </p:sp>
      <p:sp>
        <p:nvSpPr>
          <p:cNvPr id="5" name="Pravokutnik 4"/>
          <p:cNvSpPr/>
          <p:nvPr/>
        </p:nvSpPr>
        <p:spPr>
          <a:xfrm>
            <a:off x="4714876" y="500042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C</a:t>
            </a:r>
            <a:r>
              <a:rPr lang="hr-HR" b="1" dirty="0" smtClean="0"/>
              <a:t>1</a:t>
            </a:r>
            <a:endParaRPr lang="hr-HR" b="1" dirty="0"/>
          </a:p>
        </p:txBody>
      </p:sp>
      <p:sp>
        <p:nvSpPr>
          <p:cNvPr id="6" name="Pravokutnik 5"/>
          <p:cNvSpPr/>
          <p:nvPr/>
        </p:nvSpPr>
        <p:spPr>
          <a:xfrm>
            <a:off x="6929454" y="500042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D1</a:t>
            </a:r>
            <a:endParaRPr lang="hr-HR" b="1" dirty="0"/>
          </a:p>
        </p:txBody>
      </p:sp>
      <p:sp>
        <p:nvSpPr>
          <p:cNvPr id="7" name="Pravokutnik 6"/>
          <p:cNvSpPr/>
          <p:nvPr/>
        </p:nvSpPr>
        <p:spPr>
          <a:xfrm>
            <a:off x="428596" y="1357298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A2</a:t>
            </a:r>
            <a:endParaRPr lang="hr-HR" b="1" dirty="0"/>
          </a:p>
        </p:txBody>
      </p:sp>
      <p:sp>
        <p:nvSpPr>
          <p:cNvPr id="8" name="Pravokutnik 7"/>
          <p:cNvSpPr/>
          <p:nvPr/>
        </p:nvSpPr>
        <p:spPr>
          <a:xfrm>
            <a:off x="2500298" y="1500174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B2</a:t>
            </a:r>
            <a:endParaRPr lang="hr-HR" b="1" dirty="0"/>
          </a:p>
        </p:txBody>
      </p:sp>
      <p:sp>
        <p:nvSpPr>
          <p:cNvPr id="9" name="Pravokutnik 8"/>
          <p:cNvSpPr/>
          <p:nvPr/>
        </p:nvSpPr>
        <p:spPr>
          <a:xfrm>
            <a:off x="4786314" y="1500174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C2</a:t>
            </a:r>
            <a:endParaRPr lang="hr-HR" b="1" dirty="0"/>
          </a:p>
        </p:txBody>
      </p:sp>
      <p:sp>
        <p:nvSpPr>
          <p:cNvPr id="10" name="Pravokutnik 9"/>
          <p:cNvSpPr/>
          <p:nvPr/>
        </p:nvSpPr>
        <p:spPr>
          <a:xfrm>
            <a:off x="6929454" y="1500174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D2</a:t>
            </a:r>
            <a:endParaRPr lang="hr-HR" b="1" dirty="0"/>
          </a:p>
        </p:txBody>
      </p:sp>
      <p:sp>
        <p:nvSpPr>
          <p:cNvPr id="11" name="Pravokutnik 10"/>
          <p:cNvSpPr/>
          <p:nvPr/>
        </p:nvSpPr>
        <p:spPr>
          <a:xfrm>
            <a:off x="428596" y="2500306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A3</a:t>
            </a:r>
            <a:endParaRPr lang="hr-HR" b="1" dirty="0"/>
          </a:p>
        </p:txBody>
      </p:sp>
      <p:sp>
        <p:nvSpPr>
          <p:cNvPr id="12" name="Pravokutnik 11"/>
          <p:cNvSpPr/>
          <p:nvPr/>
        </p:nvSpPr>
        <p:spPr>
          <a:xfrm>
            <a:off x="2571736" y="2571744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B3</a:t>
            </a:r>
            <a:endParaRPr lang="hr-HR" b="1" dirty="0"/>
          </a:p>
        </p:txBody>
      </p:sp>
      <p:sp>
        <p:nvSpPr>
          <p:cNvPr id="13" name="Pravokutnik 12"/>
          <p:cNvSpPr/>
          <p:nvPr/>
        </p:nvSpPr>
        <p:spPr>
          <a:xfrm>
            <a:off x="4786314" y="2571744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C3</a:t>
            </a:r>
            <a:endParaRPr lang="hr-HR" b="1" dirty="0"/>
          </a:p>
        </p:txBody>
      </p:sp>
      <p:sp>
        <p:nvSpPr>
          <p:cNvPr id="14" name="Pravokutnik 13"/>
          <p:cNvSpPr/>
          <p:nvPr/>
        </p:nvSpPr>
        <p:spPr>
          <a:xfrm>
            <a:off x="6929454" y="2500306"/>
            <a:ext cx="1928826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D3</a:t>
            </a:r>
            <a:endParaRPr lang="hr-HR" b="1" dirty="0"/>
          </a:p>
        </p:txBody>
      </p:sp>
      <p:sp>
        <p:nvSpPr>
          <p:cNvPr id="15" name="Pravokutnik 14"/>
          <p:cNvSpPr/>
          <p:nvPr/>
        </p:nvSpPr>
        <p:spPr>
          <a:xfrm>
            <a:off x="428596" y="3429000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A4</a:t>
            </a:r>
            <a:endParaRPr lang="hr-HR" b="1" dirty="0"/>
          </a:p>
        </p:txBody>
      </p:sp>
      <p:sp>
        <p:nvSpPr>
          <p:cNvPr id="16" name="Pravokutnik 15"/>
          <p:cNvSpPr/>
          <p:nvPr/>
        </p:nvSpPr>
        <p:spPr>
          <a:xfrm>
            <a:off x="2500298" y="3571876"/>
            <a:ext cx="1928826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B4</a:t>
            </a:r>
            <a:endParaRPr lang="hr-HR" b="1" dirty="0"/>
          </a:p>
        </p:txBody>
      </p:sp>
      <p:sp>
        <p:nvSpPr>
          <p:cNvPr id="17" name="Pravokutnik 16"/>
          <p:cNvSpPr/>
          <p:nvPr/>
        </p:nvSpPr>
        <p:spPr>
          <a:xfrm>
            <a:off x="4786314" y="3571876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C4</a:t>
            </a:r>
            <a:endParaRPr lang="hr-HR" b="1" dirty="0"/>
          </a:p>
        </p:txBody>
      </p:sp>
      <p:sp>
        <p:nvSpPr>
          <p:cNvPr id="18" name="Pravokutnik 17"/>
          <p:cNvSpPr/>
          <p:nvPr/>
        </p:nvSpPr>
        <p:spPr>
          <a:xfrm>
            <a:off x="6929454" y="3500438"/>
            <a:ext cx="1857388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D4</a:t>
            </a:r>
            <a:endParaRPr lang="hr-HR" b="1" dirty="0"/>
          </a:p>
        </p:txBody>
      </p:sp>
      <p:sp>
        <p:nvSpPr>
          <p:cNvPr id="19" name="Pravokutnik 18"/>
          <p:cNvSpPr/>
          <p:nvPr/>
        </p:nvSpPr>
        <p:spPr>
          <a:xfrm>
            <a:off x="285720" y="4500570"/>
            <a:ext cx="1928826" cy="92869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A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2571736" y="4500570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B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4714876" y="4429132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C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6929454" y="4429132"/>
            <a:ext cx="1928826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STUPAC D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428596" y="5715016"/>
            <a:ext cx="8501122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KONAČNO RJEŠENJE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3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234</Words>
  <Application>Microsoft Office PowerPoint</Application>
  <PresentationFormat>Prikaz na zaslonu (4:3)</PresentationFormat>
  <Paragraphs>293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tema</vt:lpstr>
      <vt:lpstr>Slajd 1</vt:lpstr>
      <vt:lpstr>Slajd 2</vt:lpstr>
      <vt:lpstr>Slajd 3</vt:lpstr>
      <vt:lpstr>Slajd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Majda</dc:creator>
  <cp:lastModifiedBy>Majda</cp:lastModifiedBy>
  <cp:revision>29</cp:revision>
  <dcterms:created xsi:type="dcterms:W3CDTF">2013-03-14T09:24:32Z</dcterms:created>
  <dcterms:modified xsi:type="dcterms:W3CDTF">2013-04-17T10:47:08Z</dcterms:modified>
</cp:coreProperties>
</file>