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4" r:id="rId19"/>
    <p:sldId id="271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32F84CE-5270-4E69-ABFD-2C119B7F72D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61EE4D-AC5E-4279-B101-83D4FC7CE40D}" type="datetimeFigureOut">
              <a:rPr lang="hr-HR" smtClean="0"/>
              <a:pPr/>
              <a:t>16.2.2018.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isok-zadar@hzz.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Upisi u srednju školu-informacije i savjeti za roditelje</a:t>
            </a:r>
            <a:endParaRPr lang="hr-HR"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88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200" dirty="0" smtClean="0"/>
              <a:t>Vrednovanje uspjeha radi upisa u umjetničke programe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aralelno pohađanje umjetničkih programa </a:t>
            </a:r>
            <a:r>
              <a:rPr lang="hr-HR" b="1" dirty="0" smtClean="0"/>
              <a:t>ne vrednuje se </a:t>
            </a:r>
            <a:r>
              <a:rPr lang="hr-HR" dirty="0" smtClean="0"/>
              <a:t>za upis u „neumjetničke” srednje škole, ali se uspjeh vrednuje (uz provjeru sposobnosti kandidata) učenicima koji nastavljaju srednjoškolske programe likovne, glazbene i plesne umjetnosti.</a:t>
            </a:r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736304" cy="19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Vrednovanje uspjeha kandidata sa zdravstvenim teškoćama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/>
              <a:t>Kandidat sa zdravstvenim teškoćama je učenik koji je školovanje završio po redovnom nastavnom programu, a kojemu su teže zdravstvene teškoća i/ili dugotrajno liječenje utjecali na rezultate i/ili mu značajno sužavaju mogući odabir zanimanja</a:t>
            </a:r>
            <a:r>
              <a:rPr lang="hr-HR" sz="2000" dirty="0" smtClean="0"/>
              <a:t>. Takvim kandidatima se </a:t>
            </a:r>
            <a:r>
              <a:rPr lang="hr-HR" sz="2000" dirty="0" smtClean="0">
                <a:solidFill>
                  <a:srgbClr val="FF0000"/>
                </a:solidFill>
              </a:rPr>
              <a:t>dodaje 1 bod </a:t>
            </a:r>
            <a:r>
              <a:rPr lang="hr-HR" sz="2000" dirty="0" smtClean="0">
                <a:solidFill>
                  <a:schemeClr val="tx1"/>
                </a:solidFill>
              </a:rPr>
              <a:t>temeljem prikupljene dokumentacije: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- stručno mišljenje Službe za profesionalno usmjeravanje HZZZ-a za tri do pet programa uz priloženo stručno mišljenje liječnice školske medicine i dostavljene specijalističke medicinske dokumentacije.</a:t>
            </a:r>
            <a:endParaRPr lang="hr-HR" sz="2000" b="1" dirty="0"/>
          </a:p>
        </p:txBody>
      </p:sp>
      <p:pic>
        <p:nvPicPr>
          <p:cNvPr id="1027" name="Picture 3" descr="C:\Users\Korisnik\AppData\Local\Microsoft\Windows\INetCache\IE\8RE5ZX4N\doctor-cartoon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4307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200" dirty="0" smtClean="0"/>
              <a:t>Vrednovanje uspjeha kandidata koji žive u otežanim uvjetima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i="1" dirty="0" smtClean="0"/>
              <a:t>Kandidatima koji </a:t>
            </a:r>
            <a:r>
              <a:rPr lang="hr-HR" sz="2400" b="1" i="1" dirty="0"/>
              <a:t>ž</a:t>
            </a:r>
            <a:r>
              <a:rPr lang="hr-HR" sz="2400" b="1" i="1" dirty="0" smtClean="0"/>
              <a:t>ive u otežanim uvjetima koji su mogli utjecati na školski uspjeh, smatraju se:</a:t>
            </a:r>
          </a:p>
          <a:p>
            <a:r>
              <a:rPr lang="hr-HR" sz="2400" dirty="0" smtClean="0"/>
              <a:t>živi uz jednog ili oba roditelja s dugotrajnom bolesti</a:t>
            </a:r>
          </a:p>
          <a:p>
            <a:r>
              <a:rPr lang="hr-HR" sz="2400" dirty="0"/>
              <a:t>ž</a:t>
            </a:r>
            <a:r>
              <a:rPr lang="hr-HR" sz="2400" dirty="0" smtClean="0"/>
              <a:t>ivi uz oba dugotrajno nezaposlena roditelja</a:t>
            </a:r>
          </a:p>
          <a:p>
            <a:r>
              <a:rPr lang="hr-HR" sz="2400" dirty="0"/>
              <a:t>ž</a:t>
            </a:r>
            <a:r>
              <a:rPr lang="hr-HR" sz="2400" dirty="0" smtClean="0"/>
              <a:t>ivi uz samohranog roditelja koji je korisnik socijalne skrbi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andidat kojemu je jedan roditelj preminuo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andidat koji je dijete bez roditelja ili odgovarajuće roditeljske skrbi</a:t>
            </a:r>
          </a:p>
          <a:p>
            <a:r>
              <a:rPr lang="hr-HR" sz="2400" b="1" i="1" dirty="0" smtClean="0"/>
              <a:t>Ovim kandidatima dodaje se </a:t>
            </a:r>
            <a:r>
              <a:rPr lang="hr-HR" sz="2400" b="1" i="1" dirty="0" smtClean="0">
                <a:solidFill>
                  <a:srgbClr val="FF0000"/>
                </a:solidFill>
              </a:rPr>
              <a:t>1 bod </a:t>
            </a:r>
            <a:r>
              <a:rPr lang="hr-HR" sz="2400" b="1" i="1" dirty="0" smtClean="0">
                <a:solidFill>
                  <a:schemeClr val="tx1"/>
                </a:solidFill>
              </a:rPr>
              <a:t>na broj bodova utvrđen tijekom postupka vrednovanja.</a:t>
            </a:r>
            <a:endParaRPr lang="hr-HR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2800" dirty="0" smtClean="0"/>
              <a:t>Vrednovanje uspjeha kandidata s teškoćama u razvoju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i="1" dirty="0" smtClean="0"/>
              <a:t>Kandidat s teškoćama u razvoju je onaj učenik koji školovanje završava prema rješenju Ureda državne uprave u županiji</a:t>
            </a:r>
          </a:p>
          <a:p>
            <a:r>
              <a:rPr lang="hr-HR" dirty="0" smtClean="0"/>
              <a:t>Ovi kandidati rangiraju se na zasebnim ljestvicama u programima obrazovanja za koje posjeduju mišljenje nadležne Službe za profesionalnu orijentaciju.</a:t>
            </a:r>
          </a:p>
          <a:p>
            <a:r>
              <a:rPr lang="hr-HR" dirty="0" smtClean="0"/>
              <a:t>Pravo upisa u pojedini program kandidati ostvaruju ovisno o maksimalnom broju učenika s teškoćama koji se sukladno Državnom pedagoškom standardu može upisati u taj program.</a:t>
            </a:r>
          </a:p>
          <a:p>
            <a:r>
              <a:rPr lang="hr-HR" dirty="0" smtClean="0"/>
              <a:t>Upisom ovih kandidata koordinira  Ured državne uprave zadužen za školstvo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0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Zdravstvena</a:t>
            </a:r>
            <a:r>
              <a:rPr lang="hr-HR" sz="6000" dirty="0" smtClean="0"/>
              <a:t> </a:t>
            </a:r>
            <a:r>
              <a:rPr lang="hr-HR" sz="3600" dirty="0" smtClean="0"/>
              <a:t>sposobnost kandidata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Kandidat koji se upisuje u programe za koje je određeno obvezno utvrđivanje zdravstvene sposobnosti, pri upisu mora dostaviti:</a:t>
            </a:r>
          </a:p>
          <a:p>
            <a:r>
              <a:rPr lang="hr-HR" dirty="0" smtClean="0"/>
              <a:t>potvrdu nadležnog školskog liječnika ili</a:t>
            </a:r>
          </a:p>
          <a:p>
            <a:r>
              <a:rPr lang="hr-HR" dirty="0"/>
              <a:t>l</a:t>
            </a:r>
            <a:r>
              <a:rPr lang="hr-HR" dirty="0" smtClean="0"/>
              <a:t>iječničku svjedodžbu medicine rada</a:t>
            </a:r>
          </a:p>
          <a:p>
            <a:endParaRPr lang="hr-HR" dirty="0"/>
          </a:p>
        </p:txBody>
      </p:sp>
      <p:pic>
        <p:nvPicPr>
          <p:cNvPr id="1026" name="Picture 2" descr="C:\Users\Korisnik\AppData\Local\Microsoft\Windows\INetCache\IE\CBGM92NB\ZNA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12" y="2564904"/>
            <a:ext cx="3697088" cy="2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Vrednovanje kandidata za upis u strukovne  programe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Zdravstvena sposobnost potvrđuje se svjedodžbom liječnika medicine rada</a:t>
            </a:r>
          </a:p>
          <a:p>
            <a:r>
              <a:rPr lang="hr-HR" dirty="0" smtClean="0"/>
              <a:t>Svjedodžba se dostavlja nakon utvrđene ljestvice poretka kandidata</a:t>
            </a:r>
          </a:p>
          <a:p>
            <a:r>
              <a:rPr lang="hr-HR" dirty="0" smtClean="0"/>
              <a:t>Za obrte se dostavlja i sklopljeni </a:t>
            </a:r>
          </a:p>
          <a:p>
            <a:pPr marL="0" indent="0">
              <a:buNone/>
            </a:pPr>
            <a:r>
              <a:rPr lang="hr-HR" dirty="0"/>
              <a:t>u</a:t>
            </a:r>
            <a:r>
              <a:rPr lang="hr-HR" dirty="0" smtClean="0"/>
              <a:t>govor o naukovanju</a:t>
            </a:r>
            <a:endParaRPr lang="hr-HR" dirty="0"/>
          </a:p>
        </p:txBody>
      </p:sp>
      <p:pic>
        <p:nvPicPr>
          <p:cNvPr id="2050" name="Picture 2" descr="C:\Users\Korisnik\AppData\Local\Microsoft\Windows\INetCache\IE\RRJ13OU2\pencilnpap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81322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745288" cy="1171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Minimalni bodovni prag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četverogodišnje obrazovne programe, škola </a:t>
            </a:r>
            <a:r>
              <a:rPr lang="hr-HR" b="1" dirty="0" smtClean="0"/>
              <a:t>može utvrditi minimalan broj bodova potrebnih </a:t>
            </a:r>
            <a:r>
              <a:rPr lang="hr-HR" dirty="0" smtClean="0"/>
              <a:t>za prijavu kandidata za upis u pojedini program obrazovanja.</a:t>
            </a:r>
          </a:p>
          <a:p>
            <a:r>
              <a:rPr lang="hr-HR" dirty="0" smtClean="0"/>
              <a:t>Utvrđeni minimalni broj bodova vrijedi tijekom čitavog upisnog postupka.</a:t>
            </a:r>
          </a:p>
        </p:txBody>
      </p:sp>
      <p:pic>
        <p:nvPicPr>
          <p:cNvPr id="1028" name="Picture 4" descr="C:\Users\Korisnik\Desktop\JAGODA\imag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664295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3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918648" cy="11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600" dirty="0" smtClean="0"/>
              <a:t>Interesi, sposobnosti, vrijednosti…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838200"/>
            <a:ext cx="8075240" cy="4419600"/>
          </a:xfrm>
        </p:spPr>
        <p:txBody>
          <a:bodyPr>
            <a:normAutofit/>
          </a:bodyPr>
          <a:lstStyle/>
          <a:p>
            <a:r>
              <a:rPr lang="hr-HR" dirty="0" smtClean="0"/>
              <a:t>Prilikom donošenja odluke o odabiru srednje škole, povedite računa o “zlatnom trojstvu” profesionalnog savjetovanja: </a:t>
            </a:r>
            <a:r>
              <a:rPr lang="hr-HR" b="1" dirty="0" smtClean="0">
                <a:solidFill>
                  <a:srgbClr val="00B0F0"/>
                </a:solidFill>
              </a:rPr>
              <a:t>interesima, sposobnostima i vrijednostima</a:t>
            </a:r>
            <a:r>
              <a:rPr lang="hr-HR" b="1" dirty="0" smtClean="0"/>
              <a:t>.</a:t>
            </a:r>
          </a:p>
          <a:p>
            <a:pPr marL="0" indent="0">
              <a:buNone/>
            </a:pPr>
            <a:endParaRPr lang="hr-H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dirty="0" smtClean="0"/>
              <a:t>Upis u prvi razred srednje</a:t>
            </a:r>
          </a:p>
          <a:p>
            <a:pPr>
              <a:buNone/>
            </a:pPr>
            <a:r>
              <a:rPr lang="hr-HR" dirty="0" smtClean="0"/>
              <a:t> škole, tek je početak </a:t>
            </a:r>
          </a:p>
          <a:p>
            <a:pPr>
              <a:buNone/>
            </a:pPr>
            <a:r>
              <a:rPr lang="hr-HR" dirty="0" smtClean="0"/>
              <a:t>nastavka školovanja…</a:t>
            </a:r>
            <a:endParaRPr lang="hr-HR" dirty="0"/>
          </a:p>
        </p:txBody>
      </p:sp>
      <p:pic>
        <p:nvPicPr>
          <p:cNvPr id="4" name="Picture 2" descr="C:\Users\Korisnik\Desktop\JAGODA\imag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020" y="2708920"/>
            <a:ext cx="372914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5400" dirty="0" smtClean="0"/>
              <a:t>Informiranje za roditelje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/>
              <a:t>Korisne internet adrese: </a:t>
            </a:r>
            <a:r>
              <a:rPr lang="hr-HR" b="1" dirty="0" smtClean="0">
                <a:solidFill>
                  <a:srgbClr val="FF0000"/>
                </a:solidFill>
              </a:rPr>
              <a:t>e usmjeravanje, karijera.hr, Agencija za mobilnost.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Termin predavanja/radionice za učenike i roditelje u CISOK-u (Polačišće 2)</a:t>
            </a:r>
            <a:r>
              <a:rPr lang="hr-HR" b="1" dirty="0" smtClean="0"/>
              <a:t> </a:t>
            </a:r>
          </a:p>
          <a:p>
            <a:r>
              <a:rPr lang="hr-HR" b="1" dirty="0" smtClean="0"/>
              <a:t>Četvrtak 01.03.2018</a:t>
            </a:r>
            <a:r>
              <a:rPr lang="hr-HR" dirty="0" smtClean="0"/>
              <a:t>. u 15:00 sati </a:t>
            </a:r>
          </a:p>
          <a:p>
            <a:r>
              <a:rPr lang="hr-HR" b="1" dirty="0" smtClean="0"/>
              <a:t>Četvrtak</a:t>
            </a:r>
            <a:r>
              <a:rPr lang="hr-HR" dirty="0" smtClean="0"/>
              <a:t> </a:t>
            </a:r>
            <a:r>
              <a:rPr lang="hr-HR" b="1" dirty="0" smtClean="0"/>
              <a:t>15.03.2018</a:t>
            </a:r>
            <a:r>
              <a:rPr lang="hr-HR" dirty="0" smtClean="0"/>
              <a:t>. u 15:00 sati </a:t>
            </a:r>
          </a:p>
          <a:p>
            <a:r>
              <a:rPr lang="hr-HR" b="1" dirty="0" smtClean="0"/>
              <a:t>Ponedjeljak</a:t>
            </a:r>
            <a:r>
              <a:rPr lang="hr-HR" dirty="0" smtClean="0"/>
              <a:t> </a:t>
            </a:r>
            <a:r>
              <a:rPr lang="hr-HR" b="1" dirty="0" smtClean="0"/>
              <a:t>05.03.2018.</a:t>
            </a:r>
            <a:r>
              <a:rPr lang="hr-HR" dirty="0" smtClean="0"/>
              <a:t> u 15:00 sati</a:t>
            </a:r>
          </a:p>
          <a:p>
            <a:r>
              <a:rPr lang="hr-HR" b="1" dirty="0" smtClean="0"/>
              <a:t>Ponedjeljak</a:t>
            </a:r>
            <a:r>
              <a:rPr lang="hr-HR" dirty="0" smtClean="0"/>
              <a:t> </a:t>
            </a:r>
            <a:r>
              <a:rPr lang="hr-HR" b="1" dirty="0" smtClean="0"/>
              <a:t>19.03.2018. </a:t>
            </a:r>
            <a:r>
              <a:rPr lang="hr-HR" dirty="0" smtClean="0"/>
              <a:t>u 15:00 sati</a:t>
            </a:r>
          </a:p>
          <a:p>
            <a:r>
              <a:rPr lang="hr-HR" dirty="0" smtClean="0"/>
              <a:t>Broj sudionika je ograničen stoga rezervirajte svoje mjesto </a:t>
            </a:r>
            <a:r>
              <a:rPr lang="hr-HR" b="1" i="1" dirty="0" smtClean="0"/>
              <a:t>prijavom na broj </a:t>
            </a:r>
            <a:r>
              <a:rPr lang="hr-HR" b="1" i="1" dirty="0" smtClean="0">
                <a:solidFill>
                  <a:srgbClr val="FF0000"/>
                </a:solidFill>
              </a:rPr>
              <a:t>telefona 023/311-949, </a:t>
            </a:r>
            <a:r>
              <a:rPr lang="hr-HR" b="1" i="1" dirty="0" smtClean="0"/>
              <a:t>putem e-maila </a:t>
            </a:r>
            <a:r>
              <a:rPr lang="hr-HR" b="1" i="1" u="sng" dirty="0" smtClean="0">
                <a:solidFill>
                  <a:srgbClr val="FF0000"/>
                </a:solidFill>
                <a:hlinkClick r:id="rId2"/>
              </a:rPr>
              <a:t>cisok-zadar@hzz.hr</a:t>
            </a:r>
            <a:r>
              <a:rPr lang="hr-HR" b="1" i="1" dirty="0" smtClean="0">
                <a:solidFill>
                  <a:srgbClr val="FF0000"/>
                </a:solidFill>
              </a:rPr>
              <a:t> </a:t>
            </a:r>
            <a:r>
              <a:rPr lang="hr-HR" b="1" i="1" dirty="0" smtClean="0"/>
              <a:t>ili osobnim dolaskom.</a:t>
            </a:r>
            <a:endParaRPr lang="hr-HR" dirty="0" smtClean="0"/>
          </a:p>
          <a:p>
            <a:endParaRPr lang="hr-HR" dirty="0" smtClean="0"/>
          </a:p>
          <a:p>
            <a:endParaRPr lang="hr-HR" b="1" u="sng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oje slike\odjahao u sumr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375"/>
            <a:ext cx="7632848" cy="53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Pravilnik o elementima i kriterijima za izbor  kandidata za upis u I. razred srednje škole </a:t>
            </a:r>
            <a:r>
              <a:rPr lang="hr-HR" sz="2000" dirty="0" smtClean="0"/>
              <a:t> je temeljni dokument koji definira zakonsku regulativu pri upisu učenika u srednje škole. Osim njega, Ministarstvo će donijeti 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Odluku o upisu u prvi razred srednje škole za tekuću školsku godinu,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a još je na snazi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Jedinstveni popis zdravstvenih kontraindikacija srednjoškolskih obrazovnih programa u svrhu upisa u I. razred srednje škole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hr-HR" sz="2000" dirty="0" smtClean="0"/>
              <a:t>Prva dva navedena dokumenta nalaze se i na stranici NISpuSŠ koja je još uvijek neaktivna.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17811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ropbox\Screenshots\Screenshot 2017-02-06 11.45.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503408" cy="46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 rot="10800000" flipV="1">
            <a:off x="1342526" y="5263753"/>
            <a:ext cx="697389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3200" dirty="0" smtClean="0"/>
              <a:t>NacionalnI informacijski sustav </a:t>
            </a:r>
            <a:r>
              <a:rPr lang="hr-HR" sz="3200" dirty="0"/>
              <a:t>prijava i upisa u srednje škole</a:t>
            </a:r>
          </a:p>
        </p:txBody>
      </p:sp>
    </p:spTree>
    <p:extLst>
      <p:ext uri="{BB962C8B-B14F-4D97-AF65-F5344CB8AC3E}">
        <p14:creationId xmlns:p14="http://schemas.microsoft.com/office/powerpoint/2010/main" val="7355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Najznačajnije informacije</a:t>
            </a:r>
            <a:r>
              <a:rPr lang="hr-HR" sz="3600" dirty="0" smtClean="0"/>
              <a:t> za učenike i roditelje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Kandidati će se prijavljivati i upisivati putem mrežne stranice Nacionalnog informacijskog sustava i prijava upisa u srednje škole (</a:t>
            </a:r>
            <a:r>
              <a:rPr lang="hr-HR" dirty="0" err="1" smtClean="0"/>
              <a:t>NISpuSŠ</a:t>
            </a:r>
            <a:r>
              <a:rPr lang="hr-HR" dirty="0" smtClean="0"/>
              <a:t>)</a:t>
            </a:r>
          </a:p>
          <a:p>
            <a:r>
              <a:rPr lang="hr-HR" dirty="0" smtClean="0"/>
              <a:t>U  svakom upisnom roku kandidat se može prijaviti za upis u </a:t>
            </a:r>
            <a:r>
              <a:rPr lang="hr-HR" b="1" dirty="0" smtClean="0"/>
              <a:t>maksimalno </a:t>
            </a:r>
            <a:r>
              <a:rPr lang="hr-HR" b="1" dirty="0"/>
              <a:t>6</a:t>
            </a:r>
            <a:r>
              <a:rPr lang="hr-HR" dirty="0" smtClean="0"/>
              <a:t> obrazovnih programa </a:t>
            </a:r>
            <a:r>
              <a:rPr lang="hr-HR" b="1" dirty="0" smtClean="0"/>
              <a:t>bez obzira na broj škola.</a:t>
            </a:r>
            <a:endParaRPr lang="hr-H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2238256" cy="159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5820"/>
            <a:ext cx="2146732" cy="15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Jagoda\AppData\Local\Microsoft\Windows\Temporary Internet Files\Content.IE5\MVX3MJ63\MP9003829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8199"/>
            <a:ext cx="1800200" cy="16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7239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4000" dirty="0" smtClean="0"/>
              <a:t>Zajednički elementi vrednovanja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Zajednički elementi vrednovanja</a:t>
            </a:r>
            <a:r>
              <a:rPr lang="hr-HR" dirty="0" smtClean="0"/>
              <a:t>: </a:t>
            </a:r>
          </a:p>
          <a:p>
            <a:r>
              <a:rPr lang="hr-HR" sz="2000" b="1" dirty="0" smtClean="0"/>
              <a:t>Prosjeci svih zaključnih ocjena u posljednja četiri razreda osnovne škole        opći uspjeh od 5. do 8. razreda na dvije decimale (</a:t>
            </a:r>
            <a:r>
              <a:rPr lang="hr-HR" sz="2000" b="1" dirty="0" err="1" smtClean="0">
                <a:solidFill>
                  <a:srgbClr val="FF0000"/>
                </a:solidFill>
              </a:rPr>
              <a:t>max</a:t>
            </a:r>
            <a:r>
              <a:rPr lang="hr-HR" sz="2000" b="1" dirty="0" smtClean="0">
                <a:solidFill>
                  <a:srgbClr val="FF0000"/>
                </a:solidFill>
              </a:rPr>
              <a:t>. 20 bodova</a:t>
            </a:r>
            <a:r>
              <a:rPr lang="hr-HR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hr-HR" sz="2000" b="1" dirty="0" smtClean="0"/>
              <a:t>Za trogodišnje škole: zaključne ocjene u 7. i 8. razredu iz predmeta Hrvatski jezik, Matematika i Engleski jezik (30 bodova       </a:t>
            </a:r>
            <a:r>
              <a:rPr lang="hr-HR" sz="2000" b="1" dirty="0" smtClean="0">
                <a:solidFill>
                  <a:srgbClr val="FF0000"/>
                </a:solidFill>
              </a:rPr>
              <a:t>max.50 bodova</a:t>
            </a:r>
            <a:r>
              <a:rPr lang="hr-HR" sz="2000" b="1" dirty="0" smtClean="0"/>
              <a:t>)</a:t>
            </a:r>
          </a:p>
          <a:p>
            <a:r>
              <a:rPr lang="hr-HR" sz="2000" b="1" dirty="0" smtClean="0"/>
              <a:t>Za četverogodišnje škole zaključne </a:t>
            </a:r>
            <a:r>
              <a:rPr lang="hr-HR" sz="2000" b="1" dirty="0"/>
              <a:t>ocjene u 7. i 8. razredu iz predmeta Hrvatski jezik, Matematika i Engleski </a:t>
            </a:r>
            <a:r>
              <a:rPr lang="hr-HR" sz="2000" b="1" dirty="0" smtClean="0"/>
              <a:t>jezik, dva nastavna predmeta važna za nastavak obrazovanja (iz </a:t>
            </a:r>
            <a:r>
              <a:rPr lang="hr-HR" sz="2000" b="1" i="1" dirty="0" smtClean="0"/>
              <a:t>Popisa predmeta posebno važnih za upis) i jednog predmeta koji određuje sama škola; (</a:t>
            </a:r>
            <a:r>
              <a:rPr lang="hr-HR" sz="2000" b="1" dirty="0" smtClean="0">
                <a:solidFill>
                  <a:schemeClr val="tx1"/>
                </a:solidFill>
              </a:rPr>
              <a:t>60 bodova</a:t>
            </a:r>
            <a:r>
              <a:rPr lang="hr-HR" sz="2000" b="1" dirty="0" smtClean="0">
                <a:solidFill>
                  <a:srgbClr val="FF0000"/>
                </a:solidFill>
              </a:rPr>
              <a:t>       max.80 bodova</a:t>
            </a:r>
            <a:r>
              <a:rPr lang="hr-HR" sz="2000" b="1" dirty="0" smtClean="0">
                <a:solidFill>
                  <a:schemeClr val="tx1"/>
                </a:solidFill>
              </a:rPr>
              <a:t>)</a:t>
            </a:r>
            <a:endParaRPr lang="hr-HR" sz="2000" b="1" i="1" dirty="0" smtClean="0">
              <a:solidFill>
                <a:schemeClr val="tx1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195736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8389811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9644" y="4797152"/>
            <a:ext cx="1669154" cy="9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>
            <a:off x="5117875" y="47251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676524"/>
              </p:ext>
            </p:extLst>
          </p:nvPr>
        </p:nvGraphicFramePr>
        <p:xfrm>
          <a:off x="827584" y="404664"/>
          <a:ext cx="7467600" cy="5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84"/>
                <a:gridCol w="1080616"/>
                <a:gridCol w="1244600"/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 vrednovanja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</a:t>
                      </a:r>
                      <a:r>
                        <a:rPr lang="hr-HR" baseline="0" dirty="0" smtClean="0"/>
                        <a:t> ocjena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Hrvatski jezik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Prvi strani jezik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1. predmet značajan za upis (propisan)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2. predmet značajan za upis (propisan)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3. predmet značajan za upis (određuje ga sama škola)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7239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4000" dirty="0" smtClean="0"/>
              <a:t>Dodatni elementi: sposobnosti, darovitost i znanja kandidata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Provjera sposobnosti umjetničkog izražavanja i kreativnosti (umjetničke škole).</a:t>
            </a:r>
          </a:p>
          <a:p>
            <a:r>
              <a:rPr lang="hr-HR" dirty="0" smtClean="0"/>
              <a:t>Rezultati na natjecanjima u organizaciji AZOO te rezultati na međunarodnim natjecanjima.</a:t>
            </a:r>
          </a:p>
          <a:p>
            <a:r>
              <a:rPr lang="hr-HR" dirty="0" smtClean="0"/>
              <a:t>Rezultati s natjecanja ŠSD</a:t>
            </a:r>
            <a:endParaRPr lang="hr-HR" dirty="0"/>
          </a:p>
          <a:p>
            <a:r>
              <a:rPr lang="hr-HR" sz="1800" dirty="0" smtClean="0"/>
              <a:t>Provjera znanja predviđena je za one škole čiji kandidati imaju ukupni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broj bodova u rasponu od 4% maksimalnog broja bodova</a:t>
            </a:r>
          </a:p>
        </p:txBody>
      </p:sp>
    </p:spTree>
    <p:extLst>
      <p:ext uri="{BB962C8B-B14F-4D97-AF65-F5344CB8AC3E}">
        <p14:creationId xmlns:p14="http://schemas.microsoft.com/office/powerpoint/2010/main" val="72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200" dirty="0" smtClean="0"/>
              <a:t>Vrednovanje rezultata postignutih na natjecanjima u znanju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Državna/međunarodna natjecanja u znanju iz predmeta Hrvatski jezik, Matematika i prvi strani jezik te natjecanja iz predmeta posebno važnih za upis: </a:t>
            </a:r>
          </a:p>
          <a:p>
            <a:r>
              <a:rPr lang="hr-HR" dirty="0" smtClean="0"/>
              <a:t>prvo osvojeno mjesto kao pojedinac u 5., 6.,7. ili 8. razredu – </a:t>
            </a:r>
            <a:r>
              <a:rPr lang="hr-HR" dirty="0" smtClean="0">
                <a:solidFill>
                  <a:srgbClr val="FF0000"/>
                </a:solidFill>
              </a:rPr>
              <a:t>izravan upis</a:t>
            </a:r>
          </a:p>
          <a:p>
            <a:r>
              <a:rPr lang="hr-HR" dirty="0"/>
              <a:t>p</a:t>
            </a:r>
            <a:r>
              <a:rPr lang="hr-HR" dirty="0" smtClean="0"/>
              <a:t>rvo osvojeno mjesto kao član skupine u 5., 6., 7. ili 8.  razredu – </a:t>
            </a:r>
            <a:r>
              <a:rPr lang="hr-HR" dirty="0">
                <a:solidFill>
                  <a:srgbClr val="00B0F0"/>
                </a:solidFill>
              </a:rPr>
              <a:t>4</a:t>
            </a:r>
            <a:r>
              <a:rPr lang="hr-HR" dirty="0" smtClean="0">
                <a:solidFill>
                  <a:srgbClr val="00B0F0"/>
                </a:solidFill>
              </a:rPr>
              <a:t> boda</a:t>
            </a:r>
          </a:p>
          <a:p>
            <a:r>
              <a:rPr lang="hr-HR" dirty="0" smtClean="0"/>
              <a:t>drugo osvojeno mjesto kao član skupine – </a:t>
            </a:r>
            <a:r>
              <a:rPr lang="hr-HR" dirty="0" smtClean="0">
                <a:solidFill>
                  <a:srgbClr val="00B0F0"/>
                </a:solidFill>
              </a:rPr>
              <a:t>3boda</a:t>
            </a:r>
          </a:p>
          <a:p>
            <a:r>
              <a:rPr lang="hr-HR" dirty="0" smtClean="0"/>
              <a:t>treće osvojeno mjesto kao </a:t>
            </a:r>
            <a:r>
              <a:rPr lang="hr-HR" dirty="0"/>
              <a:t>član skupine </a:t>
            </a:r>
            <a:r>
              <a:rPr lang="hr-HR" dirty="0" smtClean="0"/>
              <a:t>– </a:t>
            </a:r>
            <a:r>
              <a:rPr lang="hr-HR" dirty="0" smtClean="0">
                <a:solidFill>
                  <a:srgbClr val="00B050"/>
                </a:solidFill>
              </a:rPr>
              <a:t>2 boda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sudjelovanje kao pojedinac ili član – 1 bod</a:t>
            </a:r>
          </a:p>
          <a:p>
            <a:pPr marL="0" indent="0">
              <a:buNone/>
            </a:pPr>
            <a:endParaRPr lang="hr-HR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4000" dirty="0" smtClean="0"/>
              <a:t>Rezultati postignuti na sportskim natjecanjima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Natjecanja školskih sportskih društava</a:t>
            </a:r>
            <a:r>
              <a:rPr lang="hr-HR" dirty="0" smtClean="0"/>
              <a:t>:</a:t>
            </a:r>
          </a:p>
          <a:p>
            <a:r>
              <a:rPr lang="hr-HR" dirty="0" smtClean="0"/>
              <a:t>Vrednuju se rezultati koje su učenici postigli tijekom posljednja četiri razreda osnovnog obrazovanja na natjecanjima ŠSD kao članovi ekipe:</a:t>
            </a:r>
          </a:p>
          <a:p>
            <a:r>
              <a:rPr lang="hr-HR" dirty="0" smtClean="0"/>
              <a:t>1. mjesto-3 boda</a:t>
            </a:r>
          </a:p>
          <a:p>
            <a:r>
              <a:rPr lang="hr-HR" dirty="0" smtClean="0"/>
              <a:t>2. mjesto-2 boda</a:t>
            </a:r>
          </a:p>
          <a:p>
            <a:r>
              <a:rPr lang="hr-HR" dirty="0" smtClean="0"/>
              <a:t>3. mjesto-1 bod</a:t>
            </a:r>
          </a:p>
        </p:txBody>
      </p:sp>
    </p:spTree>
    <p:extLst>
      <p:ext uri="{BB962C8B-B14F-4D97-AF65-F5344CB8AC3E}">
        <p14:creationId xmlns:p14="http://schemas.microsoft.com/office/powerpoint/2010/main" val="25810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TC101859868[[fn=Termalno]]</Template>
  <TotalTime>1097</TotalTime>
  <Words>1039</Words>
  <Application>Microsoft Office PowerPoint</Application>
  <PresentationFormat>Prikaz na zaslonu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Aldhabi</vt:lpstr>
      <vt:lpstr>Arial</vt:lpstr>
      <vt:lpstr>Calibri</vt:lpstr>
      <vt:lpstr>Thermal</vt:lpstr>
      <vt:lpstr>Upisi u srednju školu-informacije i savjeti za roditelje</vt:lpstr>
      <vt:lpstr>PowerPointova prezentacija</vt:lpstr>
      <vt:lpstr>PowerPointova prezentacija</vt:lpstr>
      <vt:lpstr>Najznačajnije informacije za učenike i roditelje</vt:lpstr>
      <vt:lpstr>Zajednički elementi vrednovanja</vt:lpstr>
      <vt:lpstr>PowerPointova prezentacija</vt:lpstr>
      <vt:lpstr>Dodatni elementi: sposobnosti, darovitost i znanja kandidata</vt:lpstr>
      <vt:lpstr>Vrednovanje rezultata postignutih na natjecanjima u znanju</vt:lpstr>
      <vt:lpstr>Rezultati postignuti na sportskim natjecanjima</vt:lpstr>
      <vt:lpstr>Vrednovanje uspjeha radi upisa u umjetničke programe</vt:lpstr>
      <vt:lpstr>Vrednovanje uspjeha kandidata sa zdravstvenim teškoćama</vt:lpstr>
      <vt:lpstr>Vrednovanje uspjeha kandidata koji žive u otežanim uvjetima</vt:lpstr>
      <vt:lpstr>Vrednovanje uspjeha kandidata s teškoćama u razvoju</vt:lpstr>
      <vt:lpstr>Zdravstvena sposobnost kandidata</vt:lpstr>
      <vt:lpstr>Vrednovanje kandidata za upis u strukovne  programe</vt:lpstr>
      <vt:lpstr>Minimalni bodovni prag</vt:lpstr>
      <vt:lpstr>Interesi, sposobnosti, vrijednosti…</vt:lpstr>
      <vt:lpstr>Informiranje za roditelje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Promjene kriterija za upis kandidata u prvi razred srednje škole u šk. god. 2013./14</dc:title>
  <dc:creator>Jagoda</dc:creator>
  <cp:lastModifiedBy>Korisnik</cp:lastModifiedBy>
  <cp:revision>53</cp:revision>
  <dcterms:created xsi:type="dcterms:W3CDTF">2013-02-05T16:11:40Z</dcterms:created>
  <dcterms:modified xsi:type="dcterms:W3CDTF">2018-02-16T16:48:12Z</dcterms:modified>
</cp:coreProperties>
</file>