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57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84" r:id="rId14"/>
    <p:sldId id="277" r:id="rId15"/>
    <p:sldId id="280" r:id="rId16"/>
    <p:sldId id="281" r:id="rId17"/>
    <p:sldId id="265" r:id="rId18"/>
    <p:sldId id="278" r:id="rId19"/>
    <p:sldId id="283" r:id="rId20"/>
    <p:sldId id="279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483"/>
    <a:srgbClr val="79DCFF"/>
    <a:srgbClr val="FCC85B"/>
    <a:srgbClr val="FFC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ia Bajlo" userId="7f4451dc-ca7d-43de-8359-23c00cf3660c" providerId="ADAL" clId="{7D7E5984-00BB-46CB-AD09-673EF5AF06E5}"/>
    <pc:docChg chg="undo custSel modSld">
      <pc:chgData name="Antonia Bajlo" userId="7f4451dc-ca7d-43de-8359-23c00cf3660c" providerId="ADAL" clId="{7D7E5984-00BB-46CB-AD09-673EF5AF06E5}" dt="2024-09-25T16:35:59.569" v="1" actId="1076"/>
      <pc:docMkLst>
        <pc:docMk/>
      </pc:docMkLst>
      <pc:sldChg chg="modSp mod">
        <pc:chgData name="Antonia Bajlo" userId="7f4451dc-ca7d-43de-8359-23c00cf3660c" providerId="ADAL" clId="{7D7E5984-00BB-46CB-AD09-673EF5AF06E5}" dt="2024-09-25T16:35:59.569" v="1" actId="1076"/>
        <pc:sldMkLst>
          <pc:docMk/>
          <pc:sldMk cId="4075940849" sldId="256"/>
        </pc:sldMkLst>
        <pc:picChg chg="mod">
          <ac:chgData name="Antonia Bajlo" userId="7f4451dc-ca7d-43de-8359-23c00cf3660c" providerId="ADAL" clId="{7D7E5984-00BB-46CB-AD09-673EF5AF06E5}" dt="2024-09-25T16:35:59.569" v="1" actId="1076"/>
          <ac:picMkLst>
            <pc:docMk/>
            <pc:sldMk cId="4075940849" sldId="256"/>
            <ac:picMk id="18" creationId="{5D527770-6F02-44B6-A900-B11688EF2F9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253626-F054-44BB-B793-6D92A73FF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6F483FA-A941-41B7-AA8A-CFC4CCF90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0CFCB03-55B9-4916-ABEA-5E66EF3C6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1457-3F0F-457E-8815-D170F1C5724E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7325792-0465-44F3-B329-3A3EF14FC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7D8B7AF-E946-462F-9816-0208487B2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BCED-66CD-4EC5-9103-1475B2DED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0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744435-05FE-4D7F-8AFC-186DB73A5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9866719-D2D3-463D-B606-B529FE32D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906BDC6-2827-4351-A249-FE83054EA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1457-3F0F-457E-8815-D170F1C5724E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220BDFD-95C0-4736-B480-88443C69C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C12C68D-6C00-4613-B129-C1C207FF1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BCED-66CD-4EC5-9103-1475B2DED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21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DCE09CF5-792F-4684-8AB1-FE4637BF59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27ADD41-A07B-4C6B-A255-5FD3A4827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6BA98D-F172-449E-A788-3A9731F3C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1457-3F0F-457E-8815-D170F1C5724E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1DA836B-38C8-45DB-815B-BD80AF898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E0CF92A-90C7-4250-AD49-C16DB091E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BCED-66CD-4EC5-9103-1475B2DED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05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A4AC6B-DCA3-455A-948D-D088DCF81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51857E3-9D9B-49BB-ABF8-47C3B903D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4B66CC0-B523-4162-A2F1-62A65CA6D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1457-3F0F-457E-8815-D170F1C5724E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EB328D3-304E-4E4E-A63C-DF8D57AA6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8589C2C-35AC-4E04-87CD-EF7A119C3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BCED-66CD-4EC5-9103-1475B2DED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9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E25DAD-4BF8-48ED-8A65-07A75FE1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E6C56D3-3A84-4EA5-941C-3C22DFE90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CAD75DB-81A3-45C2-A2CF-6728DE9F4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1457-3F0F-457E-8815-D170F1C5724E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48A2EA8-CF8C-43B0-9F1C-74D47BE62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EF7D5EA-98A2-4B77-AE15-7B150BDD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BCED-66CD-4EC5-9103-1475B2DED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81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5CE01E-D327-4367-BBE0-D2A32C5C7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A336DA6-F515-48F7-892D-40B9C72AE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D2E2E4D-AE37-42B0-9FE4-00CD64D4A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06DA165-60CA-413F-ADD3-6C77F1E47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1457-3F0F-457E-8815-D170F1C5724E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165FF0C-4C96-493D-8146-22CFF8158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A8D9F90-C204-41B5-AA56-E831B45C8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BCED-66CD-4EC5-9103-1475B2DED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08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5F9902-BEBA-433B-B88D-31FCE1820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F2BE1DB-E61A-46AE-A027-A3A69809F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6D13735-3B17-46B0-A1C7-33594E9E1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5D65376-AE1E-4D44-86BA-FFFDF7266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EB06128-2F40-4C48-B40D-AEBA3A3E1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4DAD0CA-3601-4FB1-89EF-26470215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1457-3F0F-457E-8815-D170F1C5724E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4BD11E20-FF97-4E46-977C-BA5BFA342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C08CC88D-35C9-4D8F-A3F0-13F94700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BCED-66CD-4EC5-9103-1475B2DED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05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F1C986-8013-4D70-8CBA-8ECE77AF3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E66ED1A0-19C3-40C4-8A33-C52BC5360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1457-3F0F-457E-8815-D170F1C5724E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949281A-3EBD-4531-A660-CB9480EB0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490EA5E-14C2-41C9-8108-DA263640F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BCED-66CD-4EC5-9103-1475B2DED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CA7EE659-BD39-482D-AC49-FB06F8A1B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1457-3F0F-457E-8815-D170F1C5724E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4D2639E0-A222-43F4-A1A7-F356EE223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05A7BFA9-806A-45FA-A2EB-7159647E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BCED-66CD-4EC5-9103-1475B2DED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56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429FC2-5E19-4E54-BA11-91F4898D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CD0196D-163B-495B-B565-11B9B88CF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D4E599C-3D21-4260-A8D1-C318983246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3A8FAB0-0ACC-4F73-A150-0AD573B53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1457-3F0F-457E-8815-D170F1C5724E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19658EC-939C-46FE-88CF-2F4968E4F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7FD7F78-A55D-457E-B3B7-58897716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BCED-66CD-4EC5-9103-1475B2DED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09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AF3A09-0115-4992-B9DA-C530F7BC4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2D2827D6-FE0A-469B-A3F0-4D47A8214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55A8BB0-2409-4B19-BE6A-280593BE3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B845BDC-3D0C-4757-9CA7-CEB95C563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1457-3F0F-457E-8815-D170F1C5724E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99CF06E-0478-4C16-94B6-CD44FB032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EB690E6-5692-484B-BC89-136300FC4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BCED-66CD-4EC5-9103-1475B2DED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55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6554D5D4-84A3-4E77-ABCD-8EAA07D38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FC34163-24E1-43AA-A6CE-AD82E0CF2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A788063-4039-4634-A546-7C54F926A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81457-3F0F-457E-8815-D170F1C5724E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082011D-1772-42DC-A329-3298463AA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680CC07-4A91-4354-95C9-BA47B28F0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6BCED-66CD-4EC5-9103-1475B2DED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1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pixabay.com/en/road-straight-long-open-tarmac-220313/" TargetMode="External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ixnio.com/hr/biljke/cvijece/ruza/roza-ruza-grm-vrt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24.jp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hyperlink" Target="http://www.sparkthemagazine.com/?p=4194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2.wdp"/><Relationship Id="rId11" Type="http://schemas.openxmlformats.org/officeDocument/2006/relationships/hyperlink" Target="http://www.pngall.com/radio-png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30.jpe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2.wdp"/><Relationship Id="rId7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7.jpeg"/><Relationship Id="rId7" Type="http://schemas.microsoft.com/office/2007/relationships/hdphoto" Target="../media/hdphoto5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92049/vintage-calligraphy-frame-border-illustration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76205&amp;picture=seascape-backdrop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3.jp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5.jp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8316/fast-food-desserts-ice-cream-cones-waffle-quad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hyperlink" Target="https://creativecommons.org/licenses/by-nd/3.0/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5.wdp"/><Relationship Id="rId11" Type="http://schemas.openxmlformats.org/officeDocument/2006/relationships/hyperlink" Target="http://www.dailyclipart.net/clipart/category/food-clip-art/" TargetMode="External"/><Relationship Id="rId5" Type="http://schemas.openxmlformats.org/officeDocument/2006/relationships/image" Target="../media/image12.png"/><Relationship Id="rId15" Type="http://schemas.openxmlformats.org/officeDocument/2006/relationships/image" Target="../media/image14.png"/><Relationship Id="rId10" Type="http://schemas.microsoft.com/office/2007/relationships/hdphoto" Target="../media/hdphoto6.wdp"/><Relationship Id="rId4" Type="http://schemas.openxmlformats.org/officeDocument/2006/relationships/image" Target="../media/image20.png"/><Relationship Id="rId9" Type="http://schemas.openxmlformats.org/officeDocument/2006/relationships/image" Target="../media/image21.png"/><Relationship Id="rId14" Type="http://schemas.openxmlformats.org/officeDocument/2006/relationships/hyperlink" Target="https://openclipart.org/detail/8316/fast-food-desserts-ice-cream-cones-waffle-qua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lika 17" descr="Slika na kojoj se prikazuje računalo&#10;&#10;Opis je automatski generiran">
            <a:extLst>
              <a:ext uri="{FF2B5EF4-FFF2-40B4-BE49-F238E27FC236}">
                <a16:creationId xmlns:a16="http://schemas.microsoft.com/office/drawing/2014/main" id="{5D527770-6F02-44B6-A900-B11688EF2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62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2" name="Strelica: gore 21">
            <a:extLst>
              <a:ext uri="{FF2B5EF4-FFF2-40B4-BE49-F238E27FC236}">
                <a16:creationId xmlns:a16="http://schemas.microsoft.com/office/drawing/2014/main" id="{70532301-E98C-4613-A5E8-9E06E0005E0D}"/>
              </a:ext>
            </a:extLst>
          </p:cNvPr>
          <p:cNvSpPr/>
          <p:nvPr/>
        </p:nvSpPr>
        <p:spPr>
          <a:xfrm>
            <a:off x="9841348" y="3551068"/>
            <a:ext cx="452761" cy="1544714"/>
          </a:xfrm>
          <a:prstGeom prst="upArrow">
            <a:avLst>
              <a:gd name="adj1" fmla="val 26471"/>
              <a:gd name="adj2" fmla="val 50000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relica: gore 24">
            <a:extLst>
              <a:ext uri="{FF2B5EF4-FFF2-40B4-BE49-F238E27FC236}">
                <a16:creationId xmlns:a16="http://schemas.microsoft.com/office/drawing/2014/main" id="{EB557F4B-2C72-4DF6-9D0C-4BCB1AB4825B}"/>
              </a:ext>
            </a:extLst>
          </p:cNvPr>
          <p:cNvSpPr/>
          <p:nvPr/>
        </p:nvSpPr>
        <p:spPr>
          <a:xfrm>
            <a:off x="8787644" y="3551068"/>
            <a:ext cx="452761" cy="1544714"/>
          </a:xfrm>
          <a:prstGeom prst="upArrow">
            <a:avLst>
              <a:gd name="adj1" fmla="val 26471"/>
              <a:gd name="adj2" fmla="val 50000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1F7860A8-676A-4CCA-AF9A-6E24FFF41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8314" y="1788850"/>
            <a:ext cx="1730703" cy="2857357"/>
          </a:xfrm>
          <a:prstGeom prst="rect">
            <a:avLst/>
          </a:prstGeom>
        </p:spPr>
      </p:pic>
      <p:pic>
        <p:nvPicPr>
          <p:cNvPr id="1034" name="Picture 10" descr="Couple Riding The Red Car, Front View-Isolated Royalty Free ...">
            <a:extLst>
              <a:ext uri="{FF2B5EF4-FFF2-40B4-BE49-F238E27FC236}">
                <a16:creationId xmlns:a16="http://schemas.microsoft.com/office/drawing/2014/main" id="{94F854A7-6760-4FCA-B9CC-D3DB19608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8889" r="95556">
                        <a14:foregroundMark x1="52000" y1="73333" x2="52000" y2="73333"/>
                        <a14:foregroundMark x1="14667" y1="39556" x2="14667" y2="39556"/>
                        <a14:foregroundMark x1="8889" y1="36444" x2="8889" y2="36444"/>
                        <a14:foregroundMark x1="12889" y1="36444" x2="17333" y2="40444"/>
                        <a14:foregroundMark x1="17781" y1="40703" x2="14222" y2="36889"/>
                        <a14:foregroundMark x1="86667" y1="35111" x2="86222" y2="40000"/>
                        <a14:foregroundMark x1="59111" y1="27111" x2="37333" y2="38667"/>
                        <a14:foregroundMark x1="32889" y1="14222" x2="56444" y2="16444"/>
                        <a14:foregroundMark x1="56444" y1="16444" x2="68889" y2="35556"/>
                        <a14:foregroundMark x1="68889" y1="35556" x2="68889" y2="40000"/>
                        <a14:foregroundMark x1="40000" y1="20444" x2="26667" y2="40000"/>
                        <a14:foregroundMark x1="26527" y1="41333" x2="25778" y2="48444"/>
                        <a14:foregroundMark x1="26667" y1="40000" x2="26527" y2="41333"/>
                        <a14:foregroundMark x1="58667" y1="16000" x2="71556" y2="34667"/>
                        <a14:foregroundMark x1="71556" y1="34667" x2="72444" y2="45778"/>
                        <a14:foregroundMark x1="24889" y1="59556" x2="21333" y2="66667"/>
                        <a14:foregroundMark x1="21778" y1="58222" x2="24889" y2="58667"/>
                        <a14:foregroundMark x1="43111" y1="72444" x2="81218" y2="72444"/>
                        <a14:foregroundMark x1="80889" y1="58222" x2="80000" y2="60444"/>
                        <a14:foregroundMark x1="27556" y1="18222" x2="27556" y2="15556"/>
                        <a14:foregroundMark x1="73333" y1="17333" x2="70222" y2="14222"/>
                        <a14:backgroundMark x1="33333" y1="84000" x2="33333" y2="84000"/>
                        <a14:backgroundMark x1="27556" y1="86222" x2="53333" y2="84889"/>
                        <a14:backgroundMark x1="53333" y1="84889" x2="70222" y2="86222"/>
                        <a14:backgroundMark x1="89333" y1="73778" x2="89333" y2="73778"/>
                        <a14:backgroundMark x1="90667" y1="71556" x2="90667" y2="75556"/>
                        <a14:backgroundMark x1="16889" y1="41333" x2="16889" y2="41333"/>
                        <a14:backgroundMark x1="19111" y1="41333" x2="19111" y2="41333"/>
                        <a14:backgroundMark x1="18667" y1="40000" x2="17333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14" y="3166235"/>
            <a:ext cx="1001486" cy="100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niOkvir 26">
            <a:extLst>
              <a:ext uri="{FF2B5EF4-FFF2-40B4-BE49-F238E27FC236}">
                <a16:creationId xmlns:a16="http://schemas.microsoft.com/office/drawing/2014/main" id="{4703D98D-34AF-4007-897B-B1C06205CAE5}"/>
              </a:ext>
            </a:extLst>
          </p:cNvPr>
          <p:cNvSpPr txBox="1"/>
          <p:nvPr/>
        </p:nvSpPr>
        <p:spPr>
          <a:xfrm>
            <a:off x="2571750" y="242012"/>
            <a:ext cx="3524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Danas mi u posjet dolazi prijatelj Jurica iz Osijeka. </a:t>
            </a:r>
          </a:p>
          <a:p>
            <a:pPr algn="ctr"/>
            <a:r>
              <a:rPr lang="hr-HR" sz="1600" dirty="0">
                <a:latin typeface="Comic Sans MS" panose="030F0702030302020204" pitchFamily="66" charset="0"/>
              </a:rPr>
              <a:t>Želja mu je bila upoznati moj grad. S obzirom da je Zadar i vaše mjesto stanovanja, provest ćemo ga, kroz njega, zajedno!</a:t>
            </a:r>
          </a:p>
        </p:txBody>
      </p:sp>
      <p:sp>
        <p:nvSpPr>
          <p:cNvPr id="29" name="Pravokutnik: zaobljeni kutovi 28">
            <a:extLst>
              <a:ext uri="{FF2B5EF4-FFF2-40B4-BE49-F238E27FC236}">
                <a16:creationId xmlns:a16="http://schemas.microsoft.com/office/drawing/2014/main" id="{64181ABB-37AF-4C44-8449-8FEC5A208CD7}"/>
              </a:ext>
            </a:extLst>
          </p:cNvPr>
          <p:cNvSpPr/>
          <p:nvPr/>
        </p:nvSpPr>
        <p:spPr>
          <a:xfrm>
            <a:off x="2571750" y="219189"/>
            <a:ext cx="3448716" cy="1592483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 descr="Slika na kojoj se prikazuje igračka, lutka, crtež&#10;&#10;Opis je automatski generiran">
            <a:extLst>
              <a:ext uri="{FF2B5EF4-FFF2-40B4-BE49-F238E27FC236}">
                <a16:creationId xmlns:a16="http://schemas.microsoft.com/office/drawing/2014/main" id="{86132B28-D28B-450B-8994-B45801B52B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50" b="95875" l="6425" r="97765">
                        <a14:foregroundMark x1="35196" y1="12625" x2="35196" y2="12625"/>
                        <a14:foregroundMark x1="35196" y1="12625" x2="35196" y2="12625"/>
                        <a14:foregroundMark x1="35196" y1="12625" x2="35196" y2="12625"/>
                        <a14:foregroundMark x1="35196" y1="12625" x2="48045" y2="9875"/>
                        <a14:foregroundMark x1="36592" y1="6875" x2="53352" y2="8500"/>
                        <a14:foregroundMark x1="53352" y1="8500" x2="56425" y2="9250"/>
                        <a14:foregroundMark x1="18715" y1="10625" x2="8939" y2="16500"/>
                        <a14:foregroundMark x1="8939" y1="16500" x2="8939" y2="18125"/>
                        <a14:foregroundMark x1="54749" y1="5625" x2="67598" y2="10750"/>
                        <a14:foregroundMark x1="67598" y1="10750" x2="68994" y2="13125"/>
                        <a14:foregroundMark x1="66480" y1="2250" x2="63687" y2="2250"/>
                        <a14:foregroundMark x1="6983" y1="52125" x2="6983" y2="52125"/>
                        <a14:foregroundMark x1="6983" y1="52125" x2="6983" y2="52125"/>
                        <a14:foregroundMark x1="6425" y1="19375" x2="6425" y2="19375"/>
                        <a14:foregroundMark x1="35754" y1="93500" x2="35754" y2="93500"/>
                        <a14:foregroundMark x1="35754" y1="93500" x2="31564" y2="92375"/>
                        <a14:foregroundMark x1="33240" y1="78375" x2="26816" y2="84875"/>
                        <a14:foregroundMark x1="26816" y1="84875" x2="26536" y2="91875"/>
                        <a14:foregroundMark x1="26536" y1="91875" x2="37151" y2="95875"/>
                        <a14:foregroundMark x1="60615" y1="77000" x2="63408" y2="84125"/>
                        <a14:foregroundMark x1="63408" y1="84125" x2="70391" y2="90625"/>
                        <a14:foregroundMark x1="70391" y1="90625" x2="81285" y2="90875"/>
                        <a14:foregroundMark x1="80447" y1="29000" x2="92458" y2="27750"/>
                        <a14:foregroundMark x1="88268" y1="24250" x2="88268" y2="24250"/>
                        <a14:foregroundMark x1="97765" y1="27125" x2="96369" y2="27625"/>
                        <a14:foregroundMark x1="93017" y1="25125" x2="92458" y2="26375"/>
                        <a14:foregroundMark x1="88827" y1="23500" x2="88827" y2="23500"/>
                        <a14:foregroundMark x1="94693" y1="25625" x2="94693" y2="2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16" y="3666978"/>
            <a:ext cx="1270629" cy="2248809"/>
          </a:xfrm>
          <a:prstGeom prst="rect">
            <a:avLst/>
          </a:prstGeom>
        </p:spPr>
      </p:pic>
      <p:pic>
        <p:nvPicPr>
          <p:cNvPr id="3074" name="Picture 2" descr="Back View Of Double Deck Modern Touring Bus Royalty Free Cliparts ...">
            <a:extLst>
              <a:ext uri="{FF2B5EF4-FFF2-40B4-BE49-F238E27FC236}">
                <a16:creationId xmlns:a16="http://schemas.microsoft.com/office/drawing/2014/main" id="{21B8EAF8-AEDA-4E3F-82FD-93AB2F1DB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0" b="89641" l="7500" r="90000">
                        <a14:foregroundMark x1="7500" y1="44622" x2="7500" y2="44622"/>
                        <a14:foregroundMark x1="90000" y1="45020" x2="90000" y2="37849"/>
                        <a14:foregroundMark x1="10000" y1="37450" x2="10000" y2="34661"/>
                        <a14:foregroundMark x1="32500" y1="10757" x2="62000" y2="12351"/>
                        <a14:foregroundMark x1="52500" y1="80478" x2="43500" y2="80478"/>
                        <a14:foregroundMark x1="44500" y1="80080" x2="56500" y2="79283"/>
                        <a14:foregroundMark x1="19500" y1="86056" x2="19082" y2="88386"/>
                        <a14:foregroundMark x1="22878" y1="88066" x2="23000" y2="88845"/>
                        <a14:foregroundMark x1="22500" y1="85657" x2="22634" y2="86509"/>
                        <a14:foregroundMark x1="70000" y1="88446" x2="70000" y2="81275"/>
                        <a14:foregroundMark x1="78000" y1="88446" x2="77500" y2="78486"/>
                        <a14:foregroundMark x1="28500" y1="87649" x2="28500" y2="85259"/>
                        <a14:foregroundMark x1="28500" y1="89243" x2="25500" y2="89243"/>
                        <a14:backgroundMark x1="22500" y1="93227" x2="23500" y2="90438"/>
                        <a14:backgroundMark x1="23500" y1="90438" x2="23500" y2="86740"/>
                        <a14:backgroundMark x1="24500" y1="91235" x2="23867" y2="87199"/>
                        <a14:backgroundMark x1="24500" y1="92430" x2="22207" y2="85122"/>
                        <a14:backgroundMark x1="24500" y1="88845" x2="23500" y2="88845"/>
                        <a14:backgroundMark x1="22000" y1="88845" x2="21500" y2="90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466" y="2154850"/>
            <a:ext cx="2303967" cy="289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940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na otvorenom, zgrada, cesta, kuća&#10;&#10;Opis je automatski generiran">
            <a:extLst>
              <a:ext uri="{FF2B5EF4-FFF2-40B4-BE49-F238E27FC236}">
                <a16:creationId xmlns:a16="http://schemas.microsoft.com/office/drawing/2014/main" id="{3EC1438A-6E6C-4460-B90B-7F0D168AD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Slika 5" descr="Slika na kojoj se prikazuje crtež&#10;&#10;Opis je automatski generiran">
            <a:extLst>
              <a:ext uri="{FF2B5EF4-FFF2-40B4-BE49-F238E27FC236}">
                <a16:creationId xmlns:a16="http://schemas.microsoft.com/office/drawing/2014/main" id="{6336A67C-0F00-4075-A3B1-D3B94D7D0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7857" l="2119" r="95339">
                        <a14:foregroundMark x1="36017" y1="8571" x2="36017" y2="7857"/>
                        <a14:foregroundMark x1="48729" y1="3810" x2="41949" y2="3810"/>
                        <a14:foregroundMark x1="8051" y1="17143" x2="8051" y2="20952"/>
                        <a14:foregroundMark x1="34322" y1="26905" x2="33051" y2="29286"/>
                        <a14:foregroundMark x1="34322" y1="26429" x2="30508" y2="27619"/>
                        <a14:foregroundMark x1="63136" y1="23810" x2="58051" y2="24524"/>
                        <a14:foregroundMark x1="53390" y1="33810" x2="47034" y2="34762"/>
                        <a14:foregroundMark x1="45763" y1="44048" x2="55508" y2="45238"/>
                        <a14:foregroundMark x1="43220" y1="62619" x2="38983" y2="62381"/>
                        <a14:foregroundMark x1="61864" y1="63095" x2="63983" y2="61190"/>
                        <a14:foregroundMark x1="47881" y1="70238" x2="47458" y2="73095"/>
                        <a14:foregroundMark x1="25847" y1="88333" x2="13559" y2="94524"/>
                        <a14:foregroundMark x1="13559" y1="94524" x2="6780" y2="95714"/>
                        <a14:foregroundMark x1="91525" y1="80476" x2="90254" y2="89762"/>
                        <a14:foregroundMark x1="90254" y1="89762" x2="87288" y2="92381"/>
                        <a14:foregroundMark x1="91949" y1="92381" x2="95339" y2="81667"/>
                        <a14:foregroundMark x1="84322" y1="90476" x2="89831" y2="94286"/>
                        <a14:foregroundMark x1="82627" y1="93333" x2="82627" y2="90952"/>
                        <a14:foregroundMark x1="83898" y1="94524" x2="88559" y2="95476"/>
                        <a14:foregroundMark x1="89831" y1="88571" x2="85593" y2="88571"/>
                        <a14:foregroundMark x1="11441" y1="93810" x2="3814" y2="98095"/>
                        <a14:foregroundMark x1="2119" y1="96190" x2="10169" y2="93333"/>
                        <a14:foregroundMark x1="11017" y1="92381" x2="14831" y2="92857"/>
                        <a14:foregroundMark x1="8898" y1="93333" x2="8898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001" y="4837846"/>
            <a:ext cx="1029997" cy="1788968"/>
          </a:xfrm>
          <a:prstGeom prst="rect">
            <a:avLst/>
          </a:prstGeom>
        </p:spPr>
      </p:pic>
      <p:pic>
        <p:nvPicPr>
          <p:cNvPr id="7" name="Slika 6" descr="Slika na kojoj se prikazuje igračka, lutka, crtež&#10;&#10;Opis je automatski generiran">
            <a:extLst>
              <a:ext uri="{FF2B5EF4-FFF2-40B4-BE49-F238E27FC236}">
                <a16:creationId xmlns:a16="http://schemas.microsoft.com/office/drawing/2014/main" id="{5EEA8DE9-62E3-48FF-B73E-7B227E0C92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50" b="95875" l="6425" r="97765">
                        <a14:foregroundMark x1="35196" y1="12625" x2="35196" y2="12625"/>
                        <a14:foregroundMark x1="35196" y1="12625" x2="35196" y2="12625"/>
                        <a14:foregroundMark x1="35196" y1="12625" x2="35196" y2="12625"/>
                        <a14:foregroundMark x1="35196" y1="12625" x2="48045" y2="9875"/>
                        <a14:foregroundMark x1="36592" y1="6875" x2="53352" y2="8500"/>
                        <a14:foregroundMark x1="53352" y1="8500" x2="56425" y2="9250"/>
                        <a14:foregroundMark x1="18715" y1="10625" x2="8939" y2="16500"/>
                        <a14:foregroundMark x1="8939" y1="16500" x2="8939" y2="18125"/>
                        <a14:foregroundMark x1="54749" y1="5625" x2="67598" y2="10750"/>
                        <a14:foregroundMark x1="67598" y1="10750" x2="68994" y2="13125"/>
                        <a14:foregroundMark x1="66480" y1="2250" x2="63687" y2="2250"/>
                        <a14:foregroundMark x1="6983" y1="52125" x2="6983" y2="52125"/>
                        <a14:foregroundMark x1="6983" y1="52125" x2="6983" y2="52125"/>
                        <a14:foregroundMark x1="6425" y1="19375" x2="6425" y2="19375"/>
                        <a14:foregroundMark x1="35754" y1="93500" x2="35754" y2="93500"/>
                        <a14:foregroundMark x1="35754" y1="93500" x2="31564" y2="92375"/>
                        <a14:foregroundMark x1="33240" y1="78375" x2="26816" y2="84875"/>
                        <a14:foregroundMark x1="26816" y1="84875" x2="26536" y2="91875"/>
                        <a14:foregroundMark x1="26536" y1="91875" x2="37151" y2="95875"/>
                        <a14:foregroundMark x1="60615" y1="77000" x2="63408" y2="84125"/>
                        <a14:foregroundMark x1="63408" y1="84125" x2="70391" y2="90625"/>
                        <a14:foregroundMark x1="70391" y1="90625" x2="81285" y2="90875"/>
                        <a14:foregroundMark x1="80447" y1="29000" x2="92458" y2="27750"/>
                        <a14:foregroundMark x1="88268" y1="24250" x2="88268" y2="24250"/>
                        <a14:foregroundMark x1="97765" y1="27125" x2="96369" y2="27625"/>
                        <a14:foregroundMark x1="93017" y1="25125" x2="92458" y2="26375"/>
                        <a14:foregroundMark x1="88827" y1="23500" x2="88827" y2="23500"/>
                        <a14:foregroundMark x1="94693" y1="25625" x2="94693" y2="2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41959" y="4685004"/>
            <a:ext cx="979388" cy="2127971"/>
          </a:xfrm>
          <a:prstGeom prst="rect">
            <a:avLst/>
          </a:prstGeom>
        </p:spPr>
      </p:pic>
      <p:pic>
        <p:nvPicPr>
          <p:cNvPr id="9" name="Slika 8" descr="Slika na kojoj se prikazuje biljka, cvijet, ružičasto, zatvoreno&#10;&#10;Opis je automatski generiran">
            <a:extLst>
              <a:ext uri="{FF2B5EF4-FFF2-40B4-BE49-F238E27FC236}">
                <a16:creationId xmlns:a16="http://schemas.microsoft.com/office/drawing/2014/main" id="{C9E919B4-89B9-48B5-91BF-71CE42E6E8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5400000">
            <a:off x="10226080" y="4486051"/>
            <a:ext cx="1264696" cy="301683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Oblačić za govor: ovalni 9">
            <a:extLst>
              <a:ext uri="{FF2B5EF4-FFF2-40B4-BE49-F238E27FC236}">
                <a16:creationId xmlns:a16="http://schemas.microsoft.com/office/drawing/2014/main" id="{7821ACE0-06C2-4E56-87D4-FA99C1AEF0C1}"/>
              </a:ext>
            </a:extLst>
          </p:cNvPr>
          <p:cNvSpPr/>
          <p:nvPr/>
        </p:nvSpPr>
        <p:spPr>
          <a:xfrm>
            <a:off x="7483877" y="3311371"/>
            <a:ext cx="2041864" cy="1100831"/>
          </a:xfrm>
          <a:prstGeom prst="wedgeEllipseCallout">
            <a:avLst>
              <a:gd name="adj1" fmla="val -35410"/>
              <a:gd name="adj2" fmla="val 737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E050C0D4-4A90-4E3B-AD3E-AE1FDEFDE123}"/>
              </a:ext>
            </a:extLst>
          </p:cNvPr>
          <p:cNvSpPr txBox="1"/>
          <p:nvPr/>
        </p:nvSpPr>
        <p:spPr>
          <a:xfrm>
            <a:off x="7663256" y="3379049"/>
            <a:ext cx="1686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Ovo je pretpostavljam kraj </a:t>
            </a:r>
            <a:r>
              <a:rPr lang="hr-H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Kalelarge</a:t>
            </a:r>
            <a:r>
              <a:rPr lang="hr-HR" sz="1600" dirty="0">
                <a:latin typeface="Comic Sans MS" panose="030F0702030302020204" pitchFamily="66" charset="0"/>
              </a:rPr>
              <a:t>.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2" name="Oblačić za govor: ovalni 11">
            <a:extLst>
              <a:ext uri="{FF2B5EF4-FFF2-40B4-BE49-F238E27FC236}">
                <a16:creationId xmlns:a16="http://schemas.microsoft.com/office/drawing/2014/main" id="{1B5F9E91-2176-4F30-89CC-0FB22043A828}"/>
              </a:ext>
            </a:extLst>
          </p:cNvPr>
          <p:cNvSpPr/>
          <p:nvPr/>
        </p:nvSpPr>
        <p:spPr>
          <a:xfrm>
            <a:off x="3275861" y="2929631"/>
            <a:ext cx="3453414" cy="1677029"/>
          </a:xfrm>
          <a:prstGeom prst="wedgeEllipseCallout">
            <a:avLst>
              <a:gd name="adj1" fmla="val 17896"/>
              <a:gd name="adj2" fmla="val 750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F08BF694-B14D-4149-B678-F02BA748F4B6}"/>
              </a:ext>
            </a:extLst>
          </p:cNvPr>
          <p:cNvSpPr txBox="1"/>
          <p:nvPr/>
        </p:nvSpPr>
        <p:spPr>
          <a:xfrm>
            <a:off x="3532400" y="3200066"/>
            <a:ext cx="2940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Tako je! Ovo je crkva </a:t>
            </a:r>
            <a:r>
              <a:rPr lang="hr-H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Gospe od Zdravlja</a:t>
            </a:r>
            <a:r>
              <a:rPr lang="hr-HR" sz="1600" dirty="0">
                <a:latin typeface="Comic Sans MS" panose="030F0702030302020204" pitchFamily="66" charset="0"/>
              </a:rPr>
              <a:t>. Ovdje dolazim sa svojom obitelji na blagdan Svetog Ante kad je  blagoslov djece.</a:t>
            </a:r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45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na otvorenom, voda, cesta, grad&#10;&#10;Opis je automatski generiran">
            <a:extLst>
              <a:ext uri="{FF2B5EF4-FFF2-40B4-BE49-F238E27FC236}">
                <a16:creationId xmlns:a16="http://schemas.microsoft.com/office/drawing/2014/main" id="{ED463FB0-DA2B-413B-8DD9-9A4221CE40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Slika 5" descr="Slika na kojoj se prikazuje crtež&#10;&#10;Opis je automatski generiran">
            <a:extLst>
              <a:ext uri="{FF2B5EF4-FFF2-40B4-BE49-F238E27FC236}">
                <a16:creationId xmlns:a16="http://schemas.microsoft.com/office/drawing/2014/main" id="{E1BBDACC-936C-40F1-9A06-D9077C122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0" b="97857" l="2119" r="95339">
                        <a14:foregroundMark x1="36017" y1="8571" x2="36017" y2="7857"/>
                        <a14:foregroundMark x1="48729" y1="3810" x2="41949" y2="3810"/>
                        <a14:foregroundMark x1="8051" y1="17143" x2="8051" y2="20952"/>
                        <a14:foregroundMark x1="34322" y1="26905" x2="33051" y2="29286"/>
                        <a14:foregroundMark x1="34322" y1="26429" x2="30508" y2="27619"/>
                        <a14:foregroundMark x1="63136" y1="23810" x2="58051" y2="24524"/>
                        <a14:foregroundMark x1="53390" y1="33810" x2="47034" y2="34762"/>
                        <a14:foregroundMark x1="45763" y1="44048" x2="55508" y2="45238"/>
                        <a14:foregroundMark x1="43220" y1="62619" x2="38983" y2="62381"/>
                        <a14:foregroundMark x1="61864" y1="63095" x2="63983" y2="61190"/>
                        <a14:foregroundMark x1="47881" y1="70238" x2="47458" y2="73095"/>
                        <a14:foregroundMark x1="25847" y1="88333" x2="13559" y2="94524"/>
                        <a14:foregroundMark x1="13559" y1="94524" x2="6780" y2="95714"/>
                        <a14:foregroundMark x1="91525" y1="80476" x2="90254" y2="89762"/>
                        <a14:foregroundMark x1="90254" y1="89762" x2="87288" y2="92381"/>
                        <a14:foregroundMark x1="91949" y1="92381" x2="95339" y2="81667"/>
                        <a14:foregroundMark x1="84322" y1="90476" x2="89831" y2="94286"/>
                        <a14:foregroundMark x1="82627" y1="93333" x2="82627" y2="90952"/>
                        <a14:foregroundMark x1="83898" y1="94524" x2="88559" y2="95476"/>
                        <a14:foregroundMark x1="89831" y1="88571" x2="85593" y2="88571"/>
                        <a14:foregroundMark x1="11441" y1="93810" x2="3814" y2="98095"/>
                        <a14:foregroundMark x1="2119" y1="96190" x2="10169" y2="93333"/>
                        <a14:foregroundMark x1="11017" y1="92381" x2="14831" y2="92857"/>
                        <a14:foregroundMark x1="8898" y1="93333" x2="8898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5400" y="2867891"/>
            <a:ext cx="1142999" cy="1788968"/>
          </a:xfrm>
          <a:prstGeom prst="rect">
            <a:avLst/>
          </a:prstGeom>
        </p:spPr>
      </p:pic>
      <p:pic>
        <p:nvPicPr>
          <p:cNvPr id="7" name="Slika 6" descr="Slika na kojoj se prikazuje igračka, lutka, crtež&#10;&#10;Opis je automatski generiran">
            <a:extLst>
              <a:ext uri="{FF2B5EF4-FFF2-40B4-BE49-F238E27FC236}">
                <a16:creationId xmlns:a16="http://schemas.microsoft.com/office/drawing/2014/main" id="{CE7B4132-71F2-42A4-B9D8-83177C4BA5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50" b="95875" l="6425" r="97765">
                        <a14:foregroundMark x1="35196" y1="12625" x2="35196" y2="12625"/>
                        <a14:foregroundMark x1="35196" y1="12625" x2="35196" y2="12625"/>
                        <a14:foregroundMark x1="35196" y1="12625" x2="35196" y2="12625"/>
                        <a14:foregroundMark x1="35196" y1="12625" x2="48045" y2="9875"/>
                        <a14:foregroundMark x1="36592" y1="6875" x2="53352" y2="8500"/>
                        <a14:foregroundMark x1="53352" y1="8500" x2="56425" y2="9250"/>
                        <a14:foregroundMark x1="18715" y1="10625" x2="8939" y2="16500"/>
                        <a14:foregroundMark x1="8939" y1="16500" x2="8939" y2="18125"/>
                        <a14:foregroundMark x1="54749" y1="5625" x2="67598" y2="10750"/>
                        <a14:foregroundMark x1="67598" y1="10750" x2="68994" y2="13125"/>
                        <a14:foregroundMark x1="66480" y1="2250" x2="63687" y2="2250"/>
                        <a14:foregroundMark x1="6983" y1="52125" x2="6983" y2="52125"/>
                        <a14:foregroundMark x1="6983" y1="52125" x2="6983" y2="52125"/>
                        <a14:foregroundMark x1="6425" y1="19375" x2="6425" y2="19375"/>
                        <a14:foregroundMark x1="35754" y1="93500" x2="35754" y2="93500"/>
                        <a14:foregroundMark x1="35754" y1="93500" x2="31564" y2="92375"/>
                        <a14:foregroundMark x1="33240" y1="78375" x2="26816" y2="84875"/>
                        <a14:foregroundMark x1="26816" y1="84875" x2="26536" y2="91875"/>
                        <a14:foregroundMark x1="26536" y1="91875" x2="37151" y2="95875"/>
                        <a14:foregroundMark x1="60615" y1="77000" x2="63408" y2="84125"/>
                        <a14:foregroundMark x1="63408" y1="84125" x2="70391" y2="90625"/>
                        <a14:foregroundMark x1="70391" y1="90625" x2="81285" y2="90875"/>
                        <a14:foregroundMark x1="80447" y1="29000" x2="92458" y2="27750"/>
                        <a14:foregroundMark x1="88268" y1="24250" x2="88268" y2="24250"/>
                        <a14:foregroundMark x1="97765" y1="27125" x2="96369" y2="27625"/>
                        <a14:foregroundMark x1="93017" y1="25125" x2="92458" y2="26375"/>
                        <a14:foregroundMark x1="88827" y1="23500" x2="88827" y2="23500"/>
                        <a14:foregroundMark x1="94693" y1="25625" x2="94693" y2="2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85" y="2502476"/>
            <a:ext cx="1143000" cy="1698050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id="{C11C8118-9787-4FEA-9F21-CA5D68DC05B1}"/>
              </a:ext>
            </a:extLst>
          </p:cNvPr>
          <p:cNvSpPr/>
          <p:nvPr/>
        </p:nvSpPr>
        <p:spPr>
          <a:xfrm>
            <a:off x="91365" y="1364473"/>
            <a:ext cx="1775534" cy="1003177"/>
          </a:xfrm>
          <a:prstGeom prst="wedgeEllipseCallout">
            <a:avLst>
              <a:gd name="adj1" fmla="val 30146"/>
              <a:gd name="adj2" fmla="val 126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35714A0-7875-41DB-AEFE-DDC34F960846}"/>
              </a:ext>
            </a:extLst>
          </p:cNvPr>
          <p:cNvSpPr txBox="1"/>
          <p:nvPr/>
        </p:nvSpPr>
        <p:spPr>
          <a:xfrm>
            <a:off x="371012" y="1495406"/>
            <a:ext cx="1216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Pazi da ne upadneš u more!!!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0" name="Oblačić za govor: ovalni 9">
            <a:extLst>
              <a:ext uri="{FF2B5EF4-FFF2-40B4-BE49-F238E27FC236}">
                <a16:creationId xmlns:a16="http://schemas.microsoft.com/office/drawing/2014/main" id="{4D266BF7-3305-4DC9-B827-E22ABD224068}"/>
              </a:ext>
            </a:extLst>
          </p:cNvPr>
          <p:cNvSpPr/>
          <p:nvPr/>
        </p:nvSpPr>
        <p:spPr>
          <a:xfrm>
            <a:off x="5831473" y="1136870"/>
            <a:ext cx="2777970" cy="154806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9B733BF3-9D6A-4C46-B06C-B2E758CF9EC3}"/>
              </a:ext>
            </a:extLst>
          </p:cNvPr>
          <p:cNvSpPr txBox="1"/>
          <p:nvPr/>
        </p:nvSpPr>
        <p:spPr>
          <a:xfrm>
            <a:off x="5919579" y="1395432"/>
            <a:ext cx="2601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err="1">
                <a:latin typeface="Comic Sans MS" panose="030F0702030302020204" pitchFamily="66" charset="0"/>
              </a:rPr>
              <a:t>Vauuu</a:t>
            </a:r>
            <a:r>
              <a:rPr lang="hr-HR" sz="1600" dirty="0">
                <a:latin typeface="Comic Sans MS" panose="030F0702030302020204" pitchFamily="66" charset="0"/>
              </a:rPr>
              <a:t>…ovo je najljepše mjesto na kojem sam bio. Tko svira ovu divnu skladbu?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2" name="Oblačić za govor: ovalni 11">
            <a:extLst>
              <a:ext uri="{FF2B5EF4-FFF2-40B4-BE49-F238E27FC236}">
                <a16:creationId xmlns:a16="http://schemas.microsoft.com/office/drawing/2014/main" id="{3DF1D406-714C-4BC0-8DC9-7A2D97DF67C9}"/>
              </a:ext>
            </a:extLst>
          </p:cNvPr>
          <p:cNvSpPr/>
          <p:nvPr/>
        </p:nvSpPr>
        <p:spPr>
          <a:xfrm>
            <a:off x="2320030" y="1364473"/>
            <a:ext cx="2548541" cy="1623649"/>
          </a:xfrm>
          <a:prstGeom prst="wedgeEllipseCallout">
            <a:avLst>
              <a:gd name="adj1" fmla="val -49007"/>
              <a:gd name="adj2" fmla="val 775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9FF1E776-FD18-402C-88F6-DCDCCA22C833}"/>
              </a:ext>
            </a:extLst>
          </p:cNvPr>
          <p:cNvSpPr txBox="1"/>
          <p:nvPr/>
        </p:nvSpPr>
        <p:spPr>
          <a:xfrm>
            <a:off x="2288172" y="1514577"/>
            <a:ext cx="2612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Ovu divnu skladbu skladala je priroda, a odsvirao je vjetar. Ovo su glasovite </a:t>
            </a:r>
          </a:p>
          <a:p>
            <a:pPr algn="ctr"/>
            <a:r>
              <a:rPr lang="hr-H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Morske orgulje</a:t>
            </a:r>
            <a:r>
              <a:rPr lang="hr-H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en-US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MEDITACIJA MORSKE ORGULJE">
            <a:hlinkClick r:id="" action="ppaction://media"/>
            <a:extLst>
              <a:ext uri="{FF2B5EF4-FFF2-40B4-BE49-F238E27FC236}">
                <a16:creationId xmlns:a16="http://schemas.microsoft.com/office/drawing/2014/main" id="{93CAE19B-48E6-49B7-A112-5DF924FA0D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287" end="359737.58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66903" y="219383"/>
            <a:ext cx="419809" cy="41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voda, zalazak, hodanje, sunce&#10;&#10;Opis je automatski generiran">
            <a:extLst>
              <a:ext uri="{FF2B5EF4-FFF2-40B4-BE49-F238E27FC236}">
                <a16:creationId xmlns:a16="http://schemas.microsoft.com/office/drawing/2014/main" id="{BF836BDA-078B-4EB0-B7B1-3E31E7752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Slika 5" descr="Slika na kojoj se prikazuje crtež&#10;&#10;Opis je automatski generiran">
            <a:extLst>
              <a:ext uri="{FF2B5EF4-FFF2-40B4-BE49-F238E27FC236}">
                <a16:creationId xmlns:a16="http://schemas.microsoft.com/office/drawing/2014/main" id="{6CD2FBED-4ACE-415D-A188-3C7222402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7857" l="2119" r="95339">
                        <a14:foregroundMark x1="36017" y1="8571" x2="36017" y2="7857"/>
                        <a14:foregroundMark x1="48729" y1="3810" x2="41949" y2="3810"/>
                        <a14:foregroundMark x1="8051" y1="17143" x2="8051" y2="20952"/>
                        <a14:foregroundMark x1="34322" y1="26905" x2="33051" y2="29286"/>
                        <a14:foregroundMark x1="34322" y1="26429" x2="30508" y2="27619"/>
                        <a14:foregroundMark x1="63136" y1="23810" x2="58051" y2="24524"/>
                        <a14:foregroundMark x1="53390" y1="33810" x2="47034" y2="34762"/>
                        <a14:foregroundMark x1="45763" y1="44048" x2="55508" y2="45238"/>
                        <a14:foregroundMark x1="43220" y1="62619" x2="38983" y2="62381"/>
                        <a14:foregroundMark x1="61864" y1="63095" x2="63983" y2="61190"/>
                        <a14:foregroundMark x1="47881" y1="70238" x2="47458" y2="73095"/>
                        <a14:foregroundMark x1="25847" y1="88333" x2="13559" y2="94524"/>
                        <a14:foregroundMark x1="13559" y1="94524" x2="6780" y2="95714"/>
                        <a14:foregroundMark x1="91525" y1="80476" x2="90254" y2="89762"/>
                        <a14:foregroundMark x1="90254" y1="89762" x2="87288" y2="92381"/>
                        <a14:foregroundMark x1="91949" y1="92381" x2="95339" y2="81667"/>
                        <a14:foregroundMark x1="84322" y1="90476" x2="89831" y2="94286"/>
                        <a14:foregroundMark x1="82627" y1="93333" x2="82627" y2="90952"/>
                        <a14:foregroundMark x1="83898" y1="94524" x2="88559" y2="95476"/>
                        <a14:foregroundMark x1="89831" y1="88571" x2="85593" y2="88571"/>
                        <a14:foregroundMark x1="11441" y1="93810" x2="3814" y2="98095"/>
                        <a14:foregroundMark x1="2119" y1="96190" x2="10169" y2="93333"/>
                        <a14:foregroundMark x1="11017" y1="92381" x2="14831" y2="92857"/>
                        <a14:foregroundMark x1="8898" y1="93333" x2="8898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88178" y="2716566"/>
            <a:ext cx="1142999" cy="2232316"/>
          </a:xfrm>
          <a:prstGeom prst="rect">
            <a:avLst/>
          </a:prstGeom>
        </p:spPr>
      </p:pic>
      <p:pic>
        <p:nvPicPr>
          <p:cNvPr id="7" name="Slika 6" descr="Slika na kojoj se prikazuje igračka, lutka, crtež&#10;&#10;Opis je automatski generiran">
            <a:extLst>
              <a:ext uri="{FF2B5EF4-FFF2-40B4-BE49-F238E27FC236}">
                <a16:creationId xmlns:a16="http://schemas.microsoft.com/office/drawing/2014/main" id="{4FBB67DF-56C1-49D2-99E6-BEBDCBB1FC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50" b="95875" l="6425" r="97765">
                        <a14:foregroundMark x1="35196" y1="12625" x2="35196" y2="12625"/>
                        <a14:foregroundMark x1="35196" y1="12625" x2="35196" y2="12625"/>
                        <a14:foregroundMark x1="35196" y1="12625" x2="35196" y2="12625"/>
                        <a14:foregroundMark x1="35196" y1="12625" x2="48045" y2="9875"/>
                        <a14:foregroundMark x1="36592" y1="6875" x2="53352" y2="8500"/>
                        <a14:foregroundMark x1="53352" y1="8500" x2="56425" y2="9250"/>
                        <a14:foregroundMark x1="18715" y1="10625" x2="8939" y2="16500"/>
                        <a14:foregroundMark x1="8939" y1="16500" x2="8939" y2="18125"/>
                        <a14:foregroundMark x1="54749" y1="5625" x2="67598" y2="10750"/>
                        <a14:foregroundMark x1="67598" y1="10750" x2="68994" y2="13125"/>
                        <a14:foregroundMark x1="66480" y1="2250" x2="63687" y2="2250"/>
                        <a14:foregroundMark x1="6983" y1="52125" x2="6983" y2="52125"/>
                        <a14:foregroundMark x1="6983" y1="52125" x2="6983" y2="52125"/>
                        <a14:foregroundMark x1="6425" y1="19375" x2="6425" y2="19375"/>
                        <a14:foregroundMark x1="35754" y1="93500" x2="35754" y2="93500"/>
                        <a14:foregroundMark x1="35754" y1="93500" x2="31564" y2="92375"/>
                        <a14:foregroundMark x1="33240" y1="78375" x2="26816" y2="84875"/>
                        <a14:foregroundMark x1="26816" y1="84875" x2="26536" y2="91875"/>
                        <a14:foregroundMark x1="26536" y1="91875" x2="37151" y2="95875"/>
                        <a14:foregroundMark x1="60615" y1="77000" x2="63408" y2="84125"/>
                        <a14:foregroundMark x1="63408" y1="84125" x2="70391" y2="90625"/>
                        <a14:foregroundMark x1="70391" y1="90625" x2="81285" y2="90875"/>
                        <a14:foregroundMark x1="80447" y1="29000" x2="92458" y2="27750"/>
                        <a14:foregroundMark x1="88268" y1="24250" x2="88268" y2="24250"/>
                        <a14:foregroundMark x1="97765" y1="27125" x2="96369" y2="27625"/>
                        <a14:foregroundMark x1="93017" y1="25125" x2="92458" y2="26375"/>
                        <a14:foregroundMark x1="88827" y1="23500" x2="88827" y2="23500"/>
                        <a14:foregroundMark x1="94693" y1="25625" x2="94693" y2="2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137" y="2676525"/>
            <a:ext cx="1142999" cy="2232316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id="{A39155EB-7086-4681-A6D9-F1CF20E13486}"/>
              </a:ext>
            </a:extLst>
          </p:cNvPr>
          <p:cNvSpPr/>
          <p:nvPr/>
        </p:nvSpPr>
        <p:spPr>
          <a:xfrm>
            <a:off x="8016536" y="1225118"/>
            <a:ext cx="2521258" cy="1676955"/>
          </a:xfrm>
          <a:prstGeom prst="wedgeEllipseCallout">
            <a:avLst>
              <a:gd name="adj1" fmla="val -39127"/>
              <a:gd name="adj2" fmla="val 530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4533E6F-F4AF-40B9-9B8D-256DF808BB32}"/>
              </a:ext>
            </a:extLst>
          </p:cNvPr>
          <p:cNvSpPr txBox="1"/>
          <p:nvPr/>
        </p:nvSpPr>
        <p:spPr>
          <a:xfrm>
            <a:off x="8221264" y="1444004"/>
            <a:ext cx="2162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Zadar je najljepši grad koji sam ikad vidio. Ovo mjesto je prava čarolija. A tek zalazak Sunca…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0" name="Oblačić za govor: ovalni 9">
            <a:extLst>
              <a:ext uri="{FF2B5EF4-FFF2-40B4-BE49-F238E27FC236}">
                <a16:creationId xmlns:a16="http://schemas.microsoft.com/office/drawing/2014/main" id="{45DC1D55-1B97-4FFF-81B6-B3529895F42D}"/>
              </a:ext>
            </a:extLst>
          </p:cNvPr>
          <p:cNvSpPr/>
          <p:nvPr/>
        </p:nvSpPr>
        <p:spPr>
          <a:xfrm>
            <a:off x="523219" y="1731146"/>
            <a:ext cx="2919386" cy="1850901"/>
          </a:xfrm>
          <a:prstGeom prst="wedgeEllipseCallout">
            <a:avLst>
              <a:gd name="adj1" fmla="val 53650"/>
              <a:gd name="adj2" fmla="val 426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60A15DE1-3299-436E-8B29-E8EF54CBEBA1}"/>
              </a:ext>
            </a:extLst>
          </p:cNvPr>
          <p:cNvSpPr txBox="1"/>
          <p:nvPr/>
        </p:nvSpPr>
        <p:spPr>
          <a:xfrm>
            <a:off x="724360" y="1891695"/>
            <a:ext cx="2618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I glasoviti Alfred Hitchcock je rekao kako Zadar ima najljepši zalazak Sunca, a ovo mjesto se zove </a:t>
            </a:r>
          </a:p>
          <a:p>
            <a:pPr algn="ctr"/>
            <a:r>
              <a:rPr lang="hr-H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Pozdrav Suncu</a:t>
            </a:r>
            <a:r>
              <a:rPr lang="hr-H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47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adarska riva | Mapio.net">
            <a:extLst>
              <a:ext uri="{FF2B5EF4-FFF2-40B4-BE49-F238E27FC236}">
                <a16:creationId xmlns:a16="http://schemas.microsoft.com/office/drawing/2014/main" id="{C0C8E3A4-5C4A-4039-B7F4-B59396E0B7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9" b="656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 descr="Slika na kojoj se prikazuje igračka, lutka, crtež&#10;&#10;Opis je automatski generiran">
            <a:extLst>
              <a:ext uri="{FF2B5EF4-FFF2-40B4-BE49-F238E27FC236}">
                <a16:creationId xmlns:a16="http://schemas.microsoft.com/office/drawing/2014/main" id="{62D347E5-A044-4138-A871-287F3C8FA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50" b="95875" l="6425" r="97765">
                        <a14:foregroundMark x1="35196" y1="12625" x2="35196" y2="12625"/>
                        <a14:foregroundMark x1="35196" y1="12625" x2="35196" y2="12625"/>
                        <a14:foregroundMark x1="35196" y1="12625" x2="35196" y2="12625"/>
                        <a14:foregroundMark x1="35196" y1="12625" x2="48045" y2="9875"/>
                        <a14:foregroundMark x1="36592" y1="6875" x2="53352" y2="8500"/>
                        <a14:foregroundMark x1="53352" y1="8500" x2="56425" y2="9250"/>
                        <a14:foregroundMark x1="18715" y1="10625" x2="8939" y2="16500"/>
                        <a14:foregroundMark x1="8939" y1="16500" x2="8939" y2="18125"/>
                        <a14:foregroundMark x1="54749" y1="5625" x2="67598" y2="10750"/>
                        <a14:foregroundMark x1="67598" y1="10750" x2="68994" y2="13125"/>
                        <a14:foregroundMark x1="66480" y1="2250" x2="63687" y2="2250"/>
                        <a14:foregroundMark x1="6983" y1="52125" x2="6983" y2="52125"/>
                        <a14:foregroundMark x1="6983" y1="52125" x2="6983" y2="52125"/>
                        <a14:foregroundMark x1="6425" y1="19375" x2="6425" y2="19375"/>
                        <a14:foregroundMark x1="35754" y1="93500" x2="35754" y2="93500"/>
                        <a14:foregroundMark x1="35754" y1="93500" x2="31564" y2="92375"/>
                        <a14:foregroundMark x1="33240" y1="78375" x2="26816" y2="84875"/>
                        <a14:foregroundMark x1="26816" y1="84875" x2="26536" y2="91875"/>
                        <a14:foregroundMark x1="26536" y1="91875" x2="37151" y2="95875"/>
                        <a14:foregroundMark x1="60615" y1="77000" x2="63408" y2="84125"/>
                        <a14:foregroundMark x1="63408" y1="84125" x2="70391" y2="90625"/>
                        <a14:foregroundMark x1="70391" y1="90625" x2="81285" y2="90875"/>
                        <a14:foregroundMark x1="80447" y1="29000" x2="92458" y2="27750"/>
                        <a14:foregroundMark x1="88268" y1="24250" x2="88268" y2="24250"/>
                        <a14:foregroundMark x1="97765" y1="27125" x2="96369" y2="27625"/>
                        <a14:foregroundMark x1="93017" y1="25125" x2="92458" y2="26375"/>
                        <a14:foregroundMark x1="88827" y1="23500" x2="88827" y2="23500"/>
                        <a14:foregroundMark x1="94693" y1="25625" x2="94693" y2="2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51" y="5228947"/>
            <a:ext cx="673767" cy="1315893"/>
          </a:xfrm>
          <a:prstGeom prst="rect">
            <a:avLst/>
          </a:prstGeom>
        </p:spPr>
      </p:pic>
      <p:pic>
        <p:nvPicPr>
          <p:cNvPr id="6" name="Slika 5" descr="Slika na kojoj se prikazuje crtež&#10;&#10;Opis je automatski generiran">
            <a:extLst>
              <a:ext uri="{FF2B5EF4-FFF2-40B4-BE49-F238E27FC236}">
                <a16:creationId xmlns:a16="http://schemas.microsoft.com/office/drawing/2014/main" id="{46BAF0A5-EB89-4C29-A406-3EB56824D3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0" b="97857" l="2119" r="95339">
                        <a14:foregroundMark x1="36017" y1="8571" x2="36017" y2="7857"/>
                        <a14:foregroundMark x1="48729" y1="3810" x2="41949" y2="3810"/>
                        <a14:foregroundMark x1="8051" y1="17143" x2="8051" y2="20952"/>
                        <a14:foregroundMark x1="34322" y1="26905" x2="33051" y2="29286"/>
                        <a14:foregroundMark x1="34322" y1="26429" x2="30508" y2="27619"/>
                        <a14:foregroundMark x1="63136" y1="23810" x2="58051" y2="24524"/>
                        <a14:foregroundMark x1="53390" y1="33810" x2="47034" y2="34762"/>
                        <a14:foregroundMark x1="45763" y1="44048" x2="55508" y2="45238"/>
                        <a14:foregroundMark x1="43220" y1="62619" x2="38983" y2="62381"/>
                        <a14:foregroundMark x1="61864" y1="63095" x2="63983" y2="61190"/>
                        <a14:foregroundMark x1="47881" y1="70238" x2="47458" y2="73095"/>
                        <a14:foregroundMark x1="25847" y1="88333" x2="13559" y2="94524"/>
                        <a14:foregroundMark x1="13559" y1="94524" x2="6780" y2="95714"/>
                        <a14:foregroundMark x1="91525" y1="80476" x2="90254" y2="89762"/>
                        <a14:foregroundMark x1="90254" y1="89762" x2="87288" y2="92381"/>
                        <a14:foregroundMark x1="91949" y1="92381" x2="95339" y2="81667"/>
                        <a14:foregroundMark x1="84322" y1="90476" x2="89831" y2="94286"/>
                        <a14:foregroundMark x1="82627" y1="93333" x2="82627" y2="90952"/>
                        <a14:foregroundMark x1="83898" y1="94524" x2="88559" y2="95476"/>
                        <a14:foregroundMark x1="89831" y1="88571" x2="85593" y2="88571"/>
                        <a14:foregroundMark x1="11441" y1="93810" x2="3814" y2="98095"/>
                        <a14:foregroundMark x1="2119" y1="96190" x2="10169" y2="93333"/>
                        <a14:foregroundMark x1="11017" y1="92381" x2="14831" y2="92857"/>
                        <a14:foregroundMark x1="8898" y1="93333" x2="8898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83" y="5041175"/>
            <a:ext cx="621454" cy="1315894"/>
          </a:xfrm>
          <a:prstGeom prst="rect">
            <a:avLst/>
          </a:prstGeom>
        </p:spPr>
      </p:pic>
      <p:pic>
        <p:nvPicPr>
          <p:cNvPr id="8" name="Balada o zadarskoj rivi - Tomislav Bralić i klapa Intrade (OFFICIAL AUDIO)">
            <a:hlinkClick r:id="" action="ppaction://media"/>
            <a:extLst>
              <a:ext uri="{FF2B5EF4-FFF2-40B4-BE49-F238E27FC236}">
                <a16:creationId xmlns:a16="http://schemas.microsoft.com/office/drawing/2014/main" id="{C77CFEDD-06B9-477C-86E4-4928FB621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72961" y="5559167"/>
            <a:ext cx="279910" cy="27991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835BDBE-99B0-4CE0-8449-D21E3EC45D0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948" t="29272" r="2553" b="8507"/>
          <a:stretch/>
        </p:blipFill>
        <p:spPr>
          <a:xfrm>
            <a:off x="2435887" y="5511351"/>
            <a:ext cx="576394" cy="375542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753C1A7B-785A-4AAC-8B2E-5A8FC11981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8945417">
            <a:off x="2765906" y="4298761"/>
            <a:ext cx="1968441" cy="1353246"/>
          </a:xfrm>
          <a:prstGeom prst="rect">
            <a:avLst/>
          </a:prstGeom>
        </p:spPr>
      </p:pic>
      <p:sp>
        <p:nvSpPr>
          <p:cNvPr id="17" name="Oblačić za govor: ovalni 16">
            <a:extLst>
              <a:ext uri="{FF2B5EF4-FFF2-40B4-BE49-F238E27FC236}">
                <a16:creationId xmlns:a16="http://schemas.microsoft.com/office/drawing/2014/main" id="{5C15066B-8BDC-4763-B274-FD4E291FB3DC}"/>
              </a:ext>
            </a:extLst>
          </p:cNvPr>
          <p:cNvSpPr/>
          <p:nvPr/>
        </p:nvSpPr>
        <p:spPr>
          <a:xfrm>
            <a:off x="2230807" y="3513602"/>
            <a:ext cx="1533563" cy="1315894"/>
          </a:xfrm>
          <a:prstGeom prst="wedgeEllipseCallout">
            <a:avLst>
              <a:gd name="adj1" fmla="val -24885"/>
              <a:gd name="adj2" fmla="val 651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295CC203-C57B-45A4-95E7-AEE80FE5F06C}"/>
              </a:ext>
            </a:extLst>
          </p:cNvPr>
          <p:cNvSpPr txBox="1"/>
          <p:nvPr/>
        </p:nvSpPr>
        <p:spPr>
          <a:xfrm>
            <a:off x="2170582" y="3819501"/>
            <a:ext cx="1654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A sad jedan mali predah uz glazbu!</a:t>
            </a:r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42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E35BE0E-0DDC-442D-B802-74B57957A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 descr="Slika na kojoj se prikazuje crtež&#10;&#10;Opis je automatski generiran">
            <a:extLst>
              <a:ext uri="{FF2B5EF4-FFF2-40B4-BE49-F238E27FC236}">
                <a16:creationId xmlns:a16="http://schemas.microsoft.com/office/drawing/2014/main" id="{2E921ADF-33D2-4592-87F2-93741CED0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7857" l="2119" r="95339">
                        <a14:foregroundMark x1="36017" y1="8571" x2="36017" y2="7857"/>
                        <a14:foregroundMark x1="48729" y1="3810" x2="41949" y2="3810"/>
                        <a14:foregroundMark x1="8051" y1="17143" x2="8051" y2="20952"/>
                        <a14:foregroundMark x1="34322" y1="26905" x2="33051" y2="29286"/>
                        <a14:foregroundMark x1="34322" y1="26429" x2="30508" y2="27619"/>
                        <a14:foregroundMark x1="63136" y1="23810" x2="58051" y2="24524"/>
                        <a14:foregroundMark x1="53390" y1="33810" x2="47034" y2="34762"/>
                        <a14:foregroundMark x1="45763" y1="44048" x2="55508" y2="45238"/>
                        <a14:foregroundMark x1="43220" y1="62619" x2="38983" y2="62381"/>
                        <a14:foregroundMark x1="61864" y1="63095" x2="63983" y2="61190"/>
                        <a14:foregroundMark x1="47881" y1="70238" x2="47458" y2="73095"/>
                        <a14:foregroundMark x1="25847" y1="88333" x2="13559" y2="94524"/>
                        <a14:foregroundMark x1="13559" y1="94524" x2="6780" y2="95714"/>
                        <a14:foregroundMark x1="91525" y1="80476" x2="90254" y2="89762"/>
                        <a14:foregroundMark x1="90254" y1="89762" x2="87288" y2="92381"/>
                        <a14:foregroundMark x1="91949" y1="92381" x2="95339" y2="81667"/>
                        <a14:foregroundMark x1="84322" y1="90476" x2="89831" y2="94286"/>
                        <a14:foregroundMark x1="82627" y1="93333" x2="82627" y2="90952"/>
                        <a14:foregroundMark x1="83898" y1="94524" x2="88559" y2="95476"/>
                        <a14:foregroundMark x1="89831" y1="88571" x2="85593" y2="88571"/>
                        <a14:foregroundMark x1="11441" y1="93810" x2="3814" y2="98095"/>
                        <a14:foregroundMark x1="2119" y1="96190" x2="10169" y2="93333"/>
                        <a14:foregroundMark x1="11017" y1="92381" x2="14831" y2="92857"/>
                        <a14:foregroundMark x1="8898" y1="93333" x2="8898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3405" y="3846040"/>
            <a:ext cx="856627" cy="1673021"/>
          </a:xfrm>
          <a:prstGeom prst="rect">
            <a:avLst/>
          </a:prstGeom>
        </p:spPr>
      </p:pic>
      <p:pic>
        <p:nvPicPr>
          <p:cNvPr id="9" name="Slika 8" descr="Slika na kojoj se prikazuje igračka, lutka, crtež&#10;&#10;Opis je automatski generiran">
            <a:extLst>
              <a:ext uri="{FF2B5EF4-FFF2-40B4-BE49-F238E27FC236}">
                <a16:creationId xmlns:a16="http://schemas.microsoft.com/office/drawing/2014/main" id="{67995E6C-438A-457C-9714-1E4FE1395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50" b="95875" l="6425" r="97765">
                        <a14:foregroundMark x1="35196" y1="12625" x2="35196" y2="12625"/>
                        <a14:foregroundMark x1="35196" y1="12625" x2="35196" y2="12625"/>
                        <a14:foregroundMark x1="35196" y1="12625" x2="35196" y2="12625"/>
                        <a14:foregroundMark x1="35196" y1="12625" x2="48045" y2="9875"/>
                        <a14:foregroundMark x1="36592" y1="6875" x2="53352" y2="8500"/>
                        <a14:foregroundMark x1="53352" y1="8500" x2="56425" y2="9250"/>
                        <a14:foregroundMark x1="18715" y1="10625" x2="8939" y2="16500"/>
                        <a14:foregroundMark x1="8939" y1="16500" x2="8939" y2="18125"/>
                        <a14:foregroundMark x1="54749" y1="5625" x2="67598" y2="10750"/>
                        <a14:foregroundMark x1="67598" y1="10750" x2="68994" y2="13125"/>
                        <a14:foregroundMark x1="66480" y1="2250" x2="63687" y2="2250"/>
                        <a14:foregroundMark x1="6983" y1="52125" x2="6983" y2="52125"/>
                        <a14:foregroundMark x1="6983" y1="52125" x2="6983" y2="52125"/>
                        <a14:foregroundMark x1="6425" y1="19375" x2="6425" y2="19375"/>
                        <a14:foregroundMark x1="35754" y1="93500" x2="35754" y2="93500"/>
                        <a14:foregroundMark x1="35754" y1="93500" x2="31564" y2="92375"/>
                        <a14:foregroundMark x1="33240" y1="78375" x2="26816" y2="84875"/>
                        <a14:foregroundMark x1="26816" y1="84875" x2="26536" y2="91875"/>
                        <a14:foregroundMark x1="26536" y1="91875" x2="37151" y2="95875"/>
                        <a14:foregroundMark x1="60615" y1="77000" x2="63408" y2="84125"/>
                        <a14:foregroundMark x1="63408" y1="84125" x2="70391" y2="90625"/>
                        <a14:foregroundMark x1="70391" y1="90625" x2="81285" y2="90875"/>
                        <a14:foregroundMark x1="80447" y1="29000" x2="92458" y2="27750"/>
                        <a14:foregroundMark x1="88268" y1="24250" x2="88268" y2="24250"/>
                        <a14:foregroundMark x1="97765" y1="27125" x2="96369" y2="27625"/>
                        <a14:foregroundMark x1="93017" y1="25125" x2="92458" y2="26375"/>
                        <a14:foregroundMark x1="88827" y1="23500" x2="88827" y2="23500"/>
                        <a14:foregroundMark x1="94693" y1="25625" x2="94693" y2="2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032" y="3835153"/>
            <a:ext cx="856625" cy="1673022"/>
          </a:xfrm>
          <a:prstGeom prst="rect">
            <a:avLst/>
          </a:prstGeom>
        </p:spPr>
      </p:pic>
      <p:sp>
        <p:nvSpPr>
          <p:cNvPr id="10" name="Oblačić za govor: ovalni 9">
            <a:extLst>
              <a:ext uri="{FF2B5EF4-FFF2-40B4-BE49-F238E27FC236}">
                <a16:creationId xmlns:a16="http://schemas.microsoft.com/office/drawing/2014/main" id="{E35E25AB-EF5E-4688-BEFF-56F92510F23D}"/>
              </a:ext>
            </a:extLst>
          </p:cNvPr>
          <p:cNvSpPr/>
          <p:nvPr/>
        </p:nvSpPr>
        <p:spPr>
          <a:xfrm>
            <a:off x="2601157" y="2210540"/>
            <a:ext cx="1944210" cy="1371507"/>
          </a:xfrm>
          <a:prstGeom prst="wedgeEllipseCallout">
            <a:avLst>
              <a:gd name="adj1" fmla="val -29293"/>
              <a:gd name="adj2" fmla="val 65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CF6A192-6AAF-4EB6-8CBB-19F60C24FF60}"/>
              </a:ext>
            </a:extLst>
          </p:cNvPr>
          <p:cNvSpPr txBox="1"/>
          <p:nvPr/>
        </p:nvSpPr>
        <p:spPr>
          <a:xfrm>
            <a:off x="2642072" y="2480794"/>
            <a:ext cx="186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err="1">
                <a:latin typeface="Comic Sans MS" panose="030F0702030302020204" pitchFamily="66" charset="0"/>
              </a:rPr>
              <a:t>Jel</a:t>
            </a:r>
            <a:r>
              <a:rPr lang="hr-HR" sz="1600" dirty="0">
                <a:latin typeface="Comic Sans MS" panose="030F0702030302020204" pitchFamily="66" charset="0"/>
              </a:rPr>
              <a:t>’ ovo onaj isti zvonik kojeg smo vidjeli maloprije?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2" name="Oblačić za govor: ovalni 11">
            <a:extLst>
              <a:ext uri="{FF2B5EF4-FFF2-40B4-BE49-F238E27FC236}">
                <a16:creationId xmlns:a16="http://schemas.microsoft.com/office/drawing/2014/main" id="{0502966D-B200-457E-8FA4-1E8BA5E67C9A}"/>
              </a:ext>
            </a:extLst>
          </p:cNvPr>
          <p:cNvSpPr/>
          <p:nvPr/>
        </p:nvSpPr>
        <p:spPr>
          <a:xfrm>
            <a:off x="261191" y="1664391"/>
            <a:ext cx="2205010" cy="2032378"/>
          </a:xfrm>
          <a:prstGeom prst="wedgeEllipseCallout">
            <a:avLst>
              <a:gd name="adj1" fmla="val 15912"/>
              <a:gd name="adj2" fmla="val 59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16698FD4-265A-46C0-8562-D85D7350E0C4}"/>
              </a:ext>
            </a:extLst>
          </p:cNvPr>
          <p:cNvSpPr txBox="1"/>
          <p:nvPr/>
        </p:nvSpPr>
        <p:spPr>
          <a:xfrm>
            <a:off x="429100" y="1895750"/>
            <a:ext cx="1862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Je, samo ga vidimo s druge strane. Ovaj dio zove se </a:t>
            </a:r>
            <a:r>
              <a:rPr lang="hr-H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Zeleni trg</a:t>
            </a:r>
            <a:r>
              <a:rPr lang="hr-HR" sz="1600" dirty="0">
                <a:latin typeface="Comic Sans MS" panose="030F0702030302020204" pitchFamily="66" charset="0"/>
              </a:rPr>
              <a:t>. Zovemo ga još i </a:t>
            </a:r>
            <a:r>
              <a:rPr lang="hr-H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Forum</a:t>
            </a:r>
            <a:r>
              <a:rPr lang="hr-HR" sz="1600" dirty="0">
                <a:latin typeface="Comic Sans MS" panose="030F0702030302020204" pitchFamily="66" charset="0"/>
              </a:rPr>
              <a:t>.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4" name="Oblačić za govor: ovalni 13">
            <a:extLst>
              <a:ext uri="{FF2B5EF4-FFF2-40B4-BE49-F238E27FC236}">
                <a16:creationId xmlns:a16="http://schemas.microsoft.com/office/drawing/2014/main" id="{77C605EF-8CDC-4205-AEAB-10C0F376BB62}"/>
              </a:ext>
            </a:extLst>
          </p:cNvPr>
          <p:cNvSpPr/>
          <p:nvPr/>
        </p:nvSpPr>
        <p:spPr>
          <a:xfrm>
            <a:off x="3357954" y="3311791"/>
            <a:ext cx="1944210" cy="1371507"/>
          </a:xfrm>
          <a:prstGeom prst="wedgeEllipseCallout">
            <a:avLst>
              <a:gd name="adj1" fmla="val -62170"/>
              <a:gd name="adj2" fmla="val -20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CB2214DC-83FD-4D9D-87E8-53419DC6E120}"/>
              </a:ext>
            </a:extLst>
          </p:cNvPr>
          <p:cNvSpPr txBox="1"/>
          <p:nvPr/>
        </p:nvSpPr>
        <p:spPr>
          <a:xfrm>
            <a:off x="3423127" y="3534456"/>
            <a:ext cx="186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A kako se zove ova građevina neobičnog oblika?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1" name="Oblačić za govor: ovalni 10">
            <a:extLst>
              <a:ext uri="{FF2B5EF4-FFF2-40B4-BE49-F238E27FC236}">
                <a16:creationId xmlns:a16="http://schemas.microsoft.com/office/drawing/2014/main" id="{29FF0C75-6660-4E22-B879-913AFBBA22F3}"/>
              </a:ext>
            </a:extLst>
          </p:cNvPr>
          <p:cNvSpPr/>
          <p:nvPr/>
        </p:nvSpPr>
        <p:spPr>
          <a:xfrm>
            <a:off x="34276" y="3485897"/>
            <a:ext cx="1443405" cy="1023293"/>
          </a:xfrm>
          <a:prstGeom prst="wedgeEllipseCallout">
            <a:avLst>
              <a:gd name="adj1" fmla="val 56048"/>
              <a:gd name="adj2" fmla="val 208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31F0FB4E-89D5-4E5C-8BFB-06402DE7169C}"/>
              </a:ext>
            </a:extLst>
          </p:cNvPr>
          <p:cNvSpPr txBox="1"/>
          <p:nvPr/>
        </p:nvSpPr>
        <p:spPr>
          <a:xfrm>
            <a:off x="42604" y="3554847"/>
            <a:ext cx="1443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To ti je </a:t>
            </a:r>
            <a:r>
              <a:rPr lang="hr-H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Crkva sv. Donata</a:t>
            </a:r>
            <a:r>
              <a:rPr lang="hr-HR" sz="1600" dirty="0">
                <a:latin typeface="Comic Sans MS" panose="030F0702030302020204" pitchFamily="66" charset="0"/>
              </a:rPr>
              <a:t>.</a:t>
            </a:r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06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2" grpId="0" animBg="1"/>
      <p:bldP spid="13" grpId="0"/>
      <p:bldP spid="14" grpId="0" animBg="1"/>
      <p:bldP spid="15" grpId="0"/>
      <p:bldP spid="11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EMA POTREBE ZA OGRADOM Kasap ne misli da je Muraj opasan za ...">
            <a:extLst>
              <a:ext uri="{FF2B5EF4-FFF2-40B4-BE49-F238E27FC236}">
                <a16:creationId xmlns:a16="http://schemas.microsoft.com/office/drawing/2014/main" id="{AE89B9BD-F7B0-476A-AAF1-7F2EE98F6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 descr="Slika na kojoj se prikazuje crtež&#10;&#10;Opis je automatski generiran">
            <a:extLst>
              <a:ext uri="{FF2B5EF4-FFF2-40B4-BE49-F238E27FC236}">
                <a16:creationId xmlns:a16="http://schemas.microsoft.com/office/drawing/2014/main" id="{49BA9581-B5B9-4B6B-9017-511847F81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0" b="97857" l="2119" r="95339">
                        <a14:foregroundMark x1="36017" y1="8571" x2="36017" y2="7857"/>
                        <a14:foregroundMark x1="48729" y1="3810" x2="41949" y2="3810"/>
                        <a14:foregroundMark x1="8051" y1="17143" x2="8051" y2="20952"/>
                        <a14:foregroundMark x1="34322" y1="26905" x2="33051" y2="29286"/>
                        <a14:foregroundMark x1="34322" y1="26429" x2="30508" y2="27619"/>
                        <a14:foregroundMark x1="63136" y1="23810" x2="58051" y2="24524"/>
                        <a14:foregroundMark x1="53390" y1="33810" x2="47034" y2="34762"/>
                        <a14:foregroundMark x1="45763" y1="44048" x2="55508" y2="45238"/>
                        <a14:foregroundMark x1="43220" y1="62619" x2="38983" y2="62381"/>
                        <a14:foregroundMark x1="61864" y1="63095" x2="63983" y2="61190"/>
                        <a14:foregroundMark x1="47881" y1="70238" x2="47458" y2="73095"/>
                        <a14:foregroundMark x1="25847" y1="88333" x2="13559" y2="94524"/>
                        <a14:foregroundMark x1="13559" y1="94524" x2="6780" y2="95714"/>
                        <a14:foregroundMark x1="91525" y1="80476" x2="90254" y2="89762"/>
                        <a14:foregroundMark x1="90254" y1="89762" x2="87288" y2="92381"/>
                        <a14:foregroundMark x1="91949" y1="92381" x2="95339" y2="81667"/>
                        <a14:foregroundMark x1="84322" y1="90476" x2="89831" y2="94286"/>
                        <a14:foregroundMark x1="82627" y1="93333" x2="82627" y2="90952"/>
                        <a14:foregroundMark x1="83898" y1="94524" x2="88559" y2="95476"/>
                        <a14:foregroundMark x1="89831" y1="88571" x2="85593" y2="88571"/>
                        <a14:foregroundMark x1="11441" y1="93810" x2="3814" y2="98095"/>
                        <a14:foregroundMark x1="2119" y1="96190" x2="10169" y2="93333"/>
                        <a14:foregroundMark x1="11017" y1="92381" x2="14831" y2="92857"/>
                        <a14:foregroundMark x1="8898" y1="93333" x2="8898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14" y="2958048"/>
            <a:ext cx="1452208" cy="3074968"/>
          </a:xfrm>
          <a:prstGeom prst="rect">
            <a:avLst/>
          </a:prstGeom>
        </p:spPr>
      </p:pic>
      <p:pic>
        <p:nvPicPr>
          <p:cNvPr id="7" name="Slika 6" descr="Slika na kojoj se prikazuje igračka, lutka, crtež&#10;&#10;Opis je automatski generiran">
            <a:extLst>
              <a:ext uri="{FF2B5EF4-FFF2-40B4-BE49-F238E27FC236}">
                <a16:creationId xmlns:a16="http://schemas.microsoft.com/office/drawing/2014/main" id="{6D0B9FD3-F5A2-4FE6-83DC-CC5A3EC6F9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50" b="95875" l="6425" r="97765">
                        <a14:foregroundMark x1="35196" y1="12625" x2="35196" y2="12625"/>
                        <a14:foregroundMark x1="35196" y1="12625" x2="35196" y2="12625"/>
                        <a14:foregroundMark x1="35196" y1="12625" x2="35196" y2="12625"/>
                        <a14:foregroundMark x1="35196" y1="12625" x2="48045" y2="9875"/>
                        <a14:foregroundMark x1="36592" y1="6875" x2="53352" y2="8500"/>
                        <a14:foregroundMark x1="53352" y1="8500" x2="56425" y2="9250"/>
                        <a14:foregroundMark x1="18715" y1="10625" x2="8939" y2="16500"/>
                        <a14:foregroundMark x1="8939" y1="16500" x2="8939" y2="18125"/>
                        <a14:foregroundMark x1="54749" y1="5625" x2="67598" y2="10750"/>
                        <a14:foregroundMark x1="67598" y1="10750" x2="68994" y2="13125"/>
                        <a14:foregroundMark x1="66480" y1="2250" x2="63687" y2="2250"/>
                        <a14:foregroundMark x1="6983" y1="52125" x2="6983" y2="52125"/>
                        <a14:foregroundMark x1="6983" y1="52125" x2="6983" y2="52125"/>
                        <a14:foregroundMark x1="6425" y1="19375" x2="6425" y2="19375"/>
                        <a14:foregroundMark x1="35754" y1="93500" x2="35754" y2="93500"/>
                        <a14:foregroundMark x1="35754" y1="93500" x2="31564" y2="92375"/>
                        <a14:foregroundMark x1="33240" y1="78375" x2="26816" y2="84875"/>
                        <a14:foregroundMark x1="26816" y1="84875" x2="26536" y2="91875"/>
                        <a14:foregroundMark x1="26536" y1="91875" x2="37151" y2="95875"/>
                        <a14:foregroundMark x1="60615" y1="77000" x2="63408" y2="84125"/>
                        <a14:foregroundMark x1="63408" y1="84125" x2="70391" y2="90625"/>
                        <a14:foregroundMark x1="70391" y1="90625" x2="81285" y2="90875"/>
                        <a14:foregroundMark x1="80447" y1="29000" x2="92458" y2="27750"/>
                        <a14:foregroundMark x1="88268" y1="24250" x2="88268" y2="24250"/>
                        <a14:foregroundMark x1="97765" y1="27125" x2="96369" y2="27625"/>
                        <a14:foregroundMark x1="93017" y1="25125" x2="92458" y2="26375"/>
                        <a14:foregroundMark x1="88827" y1="23500" x2="88827" y2="23500"/>
                        <a14:foregroundMark x1="94693" y1="25625" x2="94693" y2="2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705" y="3016161"/>
            <a:ext cx="1452209" cy="2836221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6AC193D2-8B39-49CD-BECA-60AAC73B7FD4}"/>
              </a:ext>
            </a:extLst>
          </p:cNvPr>
          <p:cNvSpPr/>
          <p:nvPr/>
        </p:nvSpPr>
        <p:spPr>
          <a:xfrm>
            <a:off x="5898889" y="1438183"/>
            <a:ext cx="2836092" cy="1179565"/>
          </a:xfrm>
          <a:prstGeom prst="wedgeEllipseCallout">
            <a:avLst>
              <a:gd name="adj1" fmla="val 7216"/>
              <a:gd name="adj2" fmla="val 657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B6959F8-639B-4C53-84D7-E55855B3EF9A}"/>
              </a:ext>
            </a:extLst>
          </p:cNvPr>
          <p:cNvSpPr txBox="1"/>
          <p:nvPr/>
        </p:nvSpPr>
        <p:spPr>
          <a:xfrm>
            <a:off x="5988512" y="1735577"/>
            <a:ext cx="2583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Gle, odavde vidimo most preko kojeg smo prošli!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0" name="Oblačić za govor: ovalni 9">
            <a:extLst>
              <a:ext uri="{FF2B5EF4-FFF2-40B4-BE49-F238E27FC236}">
                <a16:creationId xmlns:a16="http://schemas.microsoft.com/office/drawing/2014/main" id="{203BA968-7DD9-4D84-B5D4-77EC60DF33CC}"/>
              </a:ext>
            </a:extLst>
          </p:cNvPr>
          <p:cNvSpPr/>
          <p:nvPr/>
        </p:nvSpPr>
        <p:spPr>
          <a:xfrm>
            <a:off x="8571914" y="795992"/>
            <a:ext cx="2836092" cy="1929013"/>
          </a:xfrm>
          <a:prstGeom prst="wedgeEllipseCallout">
            <a:avLst>
              <a:gd name="adj1" fmla="val -17826"/>
              <a:gd name="adj2" fmla="val 62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9018F18A-A0A9-4270-BE04-23B5F62C1B45}"/>
              </a:ext>
            </a:extLst>
          </p:cNvPr>
          <p:cNvSpPr txBox="1"/>
          <p:nvPr/>
        </p:nvSpPr>
        <p:spPr>
          <a:xfrm>
            <a:off x="8811766" y="1073857"/>
            <a:ext cx="2367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Tako je! Sada se nalazimo na vrhu onih bedema koje smo gledali s mosta. Ovo mjesto zove se </a:t>
            </a:r>
            <a:r>
              <a:rPr lang="hr-HR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Muraj</a:t>
            </a:r>
            <a:r>
              <a:rPr lang="hr-HR" sz="1600" dirty="0">
                <a:latin typeface="Comic Sans MS" panose="030F0702030302020204" pitchFamily="66" charset="0"/>
              </a:rPr>
              <a:t>!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2" name="Zadre, Grade">
            <a:hlinkClick r:id="" action="ppaction://media"/>
            <a:extLst>
              <a:ext uri="{FF2B5EF4-FFF2-40B4-BE49-F238E27FC236}">
                <a16:creationId xmlns:a16="http://schemas.microsoft.com/office/drawing/2014/main" id="{BE6CCA9D-5DC7-4466-80E6-1EF1F48EF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6449" y="61851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3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8" grpId="0"/>
      <p:bldP spid="10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igračka, lutka, crtež&#10;&#10;Opis je automatski generiran">
            <a:extLst>
              <a:ext uri="{FF2B5EF4-FFF2-40B4-BE49-F238E27FC236}">
                <a16:creationId xmlns:a16="http://schemas.microsoft.com/office/drawing/2014/main" id="{9051A4DE-022C-4AA2-9685-3DF39DEA3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50" b="95875" l="6425" r="97765">
                        <a14:foregroundMark x1="35196" y1="12625" x2="35196" y2="12625"/>
                        <a14:foregroundMark x1="35196" y1="12625" x2="35196" y2="12625"/>
                        <a14:foregroundMark x1="35196" y1="12625" x2="35196" y2="12625"/>
                        <a14:foregroundMark x1="35196" y1="12625" x2="48045" y2="9875"/>
                        <a14:foregroundMark x1="36592" y1="6875" x2="53352" y2="8500"/>
                        <a14:foregroundMark x1="53352" y1="8500" x2="56425" y2="9250"/>
                        <a14:foregroundMark x1="18715" y1="10625" x2="8939" y2="16500"/>
                        <a14:foregroundMark x1="8939" y1="16500" x2="8939" y2="18125"/>
                        <a14:foregroundMark x1="54749" y1="5625" x2="67598" y2="10750"/>
                        <a14:foregroundMark x1="67598" y1="10750" x2="68994" y2="13125"/>
                        <a14:foregroundMark x1="66480" y1="2250" x2="63687" y2="2250"/>
                        <a14:foregroundMark x1="6983" y1="52125" x2="6983" y2="52125"/>
                        <a14:foregroundMark x1="6983" y1="52125" x2="6983" y2="52125"/>
                        <a14:foregroundMark x1="6425" y1="19375" x2="6425" y2="19375"/>
                        <a14:foregroundMark x1="35754" y1="93500" x2="35754" y2="93500"/>
                        <a14:foregroundMark x1="35754" y1="93500" x2="31564" y2="92375"/>
                        <a14:foregroundMark x1="33240" y1="78375" x2="26816" y2="84875"/>
                        <a14:foregroundMark x1="26816" y1="84875" x2="26536" y2="91875"/>
                        <a14:foregroundMark x1="26536" y1="91875" x2="37151" y2="95875"/>
                        <a14:foregroundMark x1="60615" y1="77000" x2="63408" y2="84125"/>
                        <a14:foregroundMark x1="63408" y1="84125" x2="70391" y2="90625"/>
                        <a14:foregroundMark x1="70391" y1="90625" x2="81285" y2="90875"/>
                        <a14:foregroundMark x1="80447" y1="29000" x2="92458" y2="27750"/>
                        <a14:foregroundMark x1="88268" y1="24250" x2="88268" y2="24250"/>
                        <a14:foregroundMark x1="97765" y1="27125" x2="96369" y2="27625"/>
                        <a14:foregroundMark x1="93017" y1="25125" x2="92458" y2="26375"/>
                        <a14:foregroundMark x1="88827" y1="23500" x2="88827" y2="23500"/>
                        <a14:foregroundMark x1="94693" y1="25625" x2="94693" y2="2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99" y="3667125"/>
            <a:ext cx="1387421" cy="2709687"/>
          </a:xfrm>
          <a:prstGeom prst="rect">
            <a:avLst/>
          </a:prstGeom>
        </p:spPr>
      </p:pic>
      <p:pic>
        <p:nvPicPr>
          <p:cNvPr id="6" name="Slika 5" descr="Slika na kojoj se prikazuje crtež&#10;&#10;Opis je automatski generiran">
            <a:extLst>
              <a:ext uri="{FF2B5EF4-FFF2-40B4-BE49-F238E27FC236}">
                <a16:creationId xmlns:a16="http://schemas.microsoft.com/office/drawing/2014/main" id="{C6C649AC-8BCE-42DF-AD38-ACB45BBCB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0" b="97857" l="2119" r="95339">
                        <a14:foregroundMark x1="36017" y1="8571" x2="36017" y2="7857"/>
                        <a14:foregroundMark x1="48729" y1="3810" x2="41949" y2="3810"/>
                        <a14:foregroundMark x1="8051" y1="17143" x2="8051" y2="20952"/>
                        <a14:foregroundMark x1="34322" y1="26905" x2="33051" y2="29286"/>
                        <a14:foregroundMark x1="34322" y1="26429" x2="30508" y2="27619"/>
                        <a14:foregroundMark x1="63136" y1="23810" x2="58051" y2="24524"/>
                        <a14:foregroundMark x1="53390" y1="33810" x2="47034" y2="34762"/>
                        <a14:foregroundMark x1="45763" y1="44048" x2="55508" y2="45238"/>
                        <a14:foregroundMark x1="43220" y1="62619" x2="38983" y2="62381"/>
                        <a14:foregroundMark x1="61864" y1="63095" x2="63983" y2="61190"/>
                        <a14:foregroundMark x1="47881" y1="70238" x2="47458" y2="73095"/>
                        <a14:foregroundMark x1="25847" y1="88333" x2="13559" y2="94524"/>
                        <a14:foregroundMark x1="13559" y1="94524" x2="6780" y2="95714"/>
                        <a14:foregroundMark x1="91525" y1="80476" x2="90254" y2="89762"/>
                        <a14:foregroundMark x1="90254" y1="89762" x2="87288" y2="92381"/>
                        <a14:foregroundMark x1="91949" y1="92381" x2="95339" y2="81667"/>
                        <a14:foregroundMark x1="84322" y1="90476" x2="89831" y2="94286"/>
                        <a14:foregroundMark x1="82627" y1="93333" x2="82627" y2="90952"/>
                        <a14:foregroundMark x1="83898" y1="94524" x2="88559" y2="95476"/>
                        <a14:foregroundMark x1="89831" y1="88571" x2="85593" y2="88571"/>
                        <a14:foregroundMark x1="11441" y1="93810" x2="3814" y2="98095"/>
                        <a14:foregroundMark x1="2119" y1="96190" x2="10169" y2="93333"/>
                        <a14:foregroundMark x1="11017" y1="92381" x2="14831" y2="92857"/>
                        <a14:foregroundMark x1="8898" y1="93333" x2="8898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89" y="3667134"/>
            <a:ext cx="1387420" cy="2709678"/>
          </a:xfrm>
          <a:prstGeom prst="rect">
            <a:avLst/>
          </a:prstGeom>
        </p:spPr>
      </p:pic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id="{3439CF28-05A0-446A-B364-6C6561EE2DFC}"/>
              </a:ext>
            </a:extLst>
          </p:cNvPr>
          <p:cNvSpPr/>
          <p:nvPr/>
        </p:nvSpPr>
        <p:spPr>
          <a:xfrm>
            <a:off x="409482" y="1384917"/>
            <a:ext cx="2209431" cy="180594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E38B6D4-DBBD-48A5-A3EA-AD9C904993F2}"/>
              </a:ext>
            </a:extLst>
          </p:cNvPr>
          <p:cNvSpPr txBox="1"/>
          <p:nvPr/>
        </p:nvSpPr>
        <p:spPr>
          <a:xfrm>
            <a:off x="522444" y="1845553"/>
            <a:ext cx="1961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Svatko od nas ima svoje zaštitnike, tako ih ima i </a:t>
            </a:r>
          </a:p>
          <a:p>
            <a:pPr algn="ctr"/>
            <a:r>
              <a:rPr lang="hr-HR" sz="1600" dirty="0">
                <a:latin typeface="Comic Sans MS" panose="030F0702030302020204" pitchFamily="66" charset="0"/>
              </a:rPr>
              <a:t>naš grad!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0" name="Oblačić za govor: ovalni 9">
            <a:extLst>
              <a:ext uri="{FF2B5EF4-FFF2-40B4-BE49-F238E27FC236}">
                <a16:creationId xmlns:a16="http://schemas.microsoft.com/office/drawing/2014/main" id="{DCE1F239-C470-41A3-89C1-867B5A08E061}"/>
              </a:ext>
            </a:extLst>
          </p:cNvPr>
          <p:cNvSpPr/>
          <p:nvPr/>
        </p:nvSpPr>
        <p:spPr>
          <a:xfrm>
            <a:off x="2821760" y="2805344"/>
            <a:ext cx="1387420" cy="1020402"/>
          </a:xfrm>
          <a:prstGeom prst="wedgeEllipseCallout">
            <a:avLst>
              <a:gd name="adj1" fmla="val -31333"/>
              <a:gd name="adj2" fmla="val 559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88EA7F2A-185C-4FBE-A3CA-956CA06C6BF4}"/>
              </a:ext>
            </a:extLst>
          </p:cNvPr>
          <p:cNvSpPr txBox="1"/>
          <p:nvPr/>
        </p:nvSpPr>
        <p:spPr>
          <a:xfrm>
            <a:off x="2956176" y="3023157"/>
            <a:ext cx="1118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Hm…a tko su oni?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Nebeski čuvari Zadra – sveti Zoilo – Koraci">
            <a:extLst>
              <a:ext uri="{FF2B5EF4-FFF2-40B4-BE49-F238E27FC236}">
                <a16:creationId xmlns:a16="http://schemas.microsoft.com/office/drawing/2014/main" id="{D75BBDD3-6A28-4DB8-9A20-216D8BF0A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053" y="306862"/>
            <a:ext cx="1989818" cy="3525214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veta Anastazija tj. sveta Stošija – narod.hr">
            <a:extLst>
              <a:ext uri="{FF2B5EF4-FFF2-40B4-BE49-F238E27FC236}">
                <a16:creationId xmlns:a16="http://schemas.microsoft.com/office/drawing/2014/main" id="{DA978F96-FA8D-4B1D-99AE-D64893896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33" y="300532"/>
            <a:ext cx="3526286" cy="2791643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SV. KRŠEVAN, ZAŠTITNIK GRADA ZADRA – ARS CELEBRANDI">
            <a:extLst>
              <a:ext uri="{FF2B5EF4-FFF2-40B4-BE49-F238E27FC236}">
                <a16:creationId xmlns:a16="http://schemas.microsoft.com/office/drawing/2014/main" id="{AE3ACE0B-5340-4BCC-9FF1-0118EE142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357" y="2968549"/>
            <a:ext cx="2581536" cy="3639966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laudato.hr">
            <a:extLst>
              <a:ext uri="{FF2B5EF4-FFF2-40B4-BE49-F238E27FC236}">
                <a16:creationId xmlns:a16="http://schemas.microsoft.com/office/drawing/2014/main" id="{56EB64B6-6A50-4807-ACDB-4794DDE18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4" r="20282"/>
          <a:stretch/>
        </p:blipFill>
        <p:spPr bwMode="auto">
          <a:xfrm>
            <a:off x="8927011" y="3289557"/>
            <a:ext cx="3044294" cy="3048000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8A481B51-CE3E-43C7-9571-0F4708E8DC37}"/>
              </a:ext>
            </a:extLst>
          </p:cNvPr>
          <p:cNvSpPr txBox="1"/>
          <p:nvPr/>
        </p:nvSpPr>
        <p:spPr>
          <a:xfrm>
            <a:off x="3515469" y="1062819"/>
            <a:ext cx="1286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Sveti </a:t>
            </a:r>
            <a:r>
              <a:rPr lang="hr-HR" sz="1600" dirty="0" err="1">
                <a:latin typeface="Comic Sans MS" panose="030F0702030302020204" pitchFamily="66" charset="0"/>
              </a:rPr>
              <a:t>Zoilo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E7670775-B45E-49F5-ACBD-0C2627176E32}"/>
              </a:ext>
            </a:extLst>
          </p:cNvPr>
          <p:cNvSpPr txBox="1"/>
          <p:nvPr/>
        </p:nvSpPr>
        <p:spPr>
          <a:xfrm>
            <a:off x="4323305" y="4842080"/>
            <a:ext cx="1578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Sveti </a:t>
            </a:r>
            <a:r>
              <a:rPr lang="hr-HR" sz="1600" dirty="0" err="1">
                <a:latin typeface="Comic Sans MS" panose="030F0702030302020204" pitchFamily="66" charset="0"/>
              </a:rPr>
              <a:t>Krševan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0DF47F47-2B08-4F47-90F3-FA9C0DD73A46}"/>
              </a:ext>
            </a:extLst>
          </p:cNvPr>
          <p:cNvSpPr txBox="1"/>
          <p:nvPr/>
        </p:nvSpPr>
        <p:spPr>
          <a:xfrm>
            <a:off x="6817301" y="1730915"/>
            <a:ext cx="1578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Sveta </a:t>
            </a:r>
            <a:r>
              <a:rPr lang="hr-HR" sz="1600" dirty="0" err="1">
                <a:latin typeface="Comic Sans MS" panose="030F0702030302020204" pitchFamily="66" charset="0"/>
              </a:rPr>
              <a:t>Stošija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BE986999-E22E-4C5E-B03F-D5784DA2A8CF}"/>
              </a:ext>
            </a:extLst>
          </p:cNvPr>
          <p:cNvSpPr txBox="1"/>
          <p:nvPr/>
        </p:nvSpPr>
        <p:spPr>
          <a:xfrm>
            <a:off x="9806066" y="6337557"/>
            <a:ext cx="1286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Sveti Šime</a:t>
            </a:r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85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v. Donat - &quot;oranica i muzej&quot; u društvenom vlasništvu - Vijesti ...">
            <a:extLst>
              <a:ext uri="{FF2B5EF4-FFF2-40B4-BE49-F238E27FC236}">
                <a16:creationId xmlns:a16="http://schemas.microsoft.com/office/drawing/2014/main" id="{C2453BD0-EBB9-4C52-BAC1-936A4AB7A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7"/>
          <a:stretch/>
        </p:blipFill>
        <p:spPr bwMode="auto">
          <a:xfrm>
            <a:off x="3187268" y="195767"/>
            <a:ext cx="2811729" cy="2523027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B21E2AFF-2596-4CDD-8CF1-669EC5F1E5B1}"/>
              </a:ext>
            </a:extLst>
          </p:cNvPr>
          <p:cNvSpPr txBox="1"/>
          <p:nvPr/>
        </p:nvSpPr>
        <p:spPr>
          <a:xfrm>
            <a:off x="3293285" y="2718794"/>
            <a:ext cx="2599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Crkva sv. Donata</a:t>
            </a:r>
          </a:p>
          <a:p>
            <a:pPr algn="ctr"/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(simbol grada Zadra)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220" name="Picture 4" descr="Zadarska katedrala – Wikipedija">
            <a:extLst>
              <a:ext uri="{FF2B5EF4-FFF2-40B4-BE49-F238E27FC236}">
                <a16:creationId xmlns:a16="http://schemas.microsoft.com/office/drawing/2014/main" id="{6E6BF4BE-E517-44EC-8171-138E284BA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676" y="195767"/>
            <a:ext cx="2811729" cy="2523027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FDC86214-A085-477D-807A-E16FAF35EE60}"/>
              </a:ext>
            </a:extLst>
          </p:cNvPr>
          <p:cNvSpPr txBox="1"/>
          <p:nvPr/>
        </p:nvSpPr>
        <p:spPr>
          <a:xfrm>
            <a:off x="9288693" y="2711187"/>
            <a:ext cx="259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Katedrala sv. </a:t>
            </a:r>
            <a:r>
              <a:rPr lang="hr-H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Stošije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224" name="Picture 8" descr="Kontakt | Dječji vrtić Golubica |">
            <a:extLst>
              <a:ext uri="{FF2B5EF4-FFF2-40B4-BE49-F238E27FC236}">
                <a16:creationId xmlns:a16="http://schemas.microsoft.com/office/drawing/2014/main" id="{038A222C-4586-4D7E-8792-EFEA799F7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981" y="195767"/>
            <a:ext cx="2705711" cy="3095357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72D2D98C-B8EF-48F2-BD13-89804486CD4F}"/>
              </a:ext>
            </a:extLst>
          </p:cNvPr>
          <p:cNvSpPr txBox="1"/>
          <p:nvPr/>
        </p:nvSpPr>
        <p:spPr>
          <a:xfrm>
            <a:off x="6736120" y="3203389"/>
            <a:ext cx="1954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Crkva sv. Marije</a:t>
            </a:r>
          </a:p>
        </p:txBody>
      </p:sp>
      <p:pic>
        <p:nvPicPr>
          <p:cNvPr id="9226" name="Picture 10" descr="Turistička zajednica grada Zadra - Događanja - Skupovi - BLAGDAN ...">
            <a:extLst>
              <a:ext uri="{FF2B5EF4-FFF2-40B4-BE49-F238E27FC236}">
                <a16:creationId xmlns:a16="http://schemas.microsoft.com/office/drawing/2014/main" id="{825DC9BC-AABF-4827-BCBE-593550FA8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268" y="3749780"/>
            <a:ext cx="3421350" cy="2526109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B6402995-C228-4CB8-BAAE-EF3283ADF516}"/>
              </a:ext>
            </a:extLst>
          </p:cNvPr>
          <p:cNvSpPr txBox="1"/>
          <p:nvPr/>
        </p:nvSpPr>
        <p:spPr>
          <a:xfrm>
            <a:off x="3969432" y="6281709"/>
            <a:ext cx="184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Crkva sv. Šime</a:t>
            </a:r>
          </a:p>
        </p:txBody>
      </p:sp>
      <p:pic>
        <p:nvPicPr>
          <p:cNvPr id="9228" name="Picture 12" descr="10. Umjetnost od predromanike do gotike | Klio 6">
            <a:extLst>
              <a:ext uri="{FF2B5EF4-FFF2-40B4-BE49-F238E27FC236}">
                <a16:creationId xmlns:a16="http://schemas.microsoft.com/office/drawing/2014/main" id="{B017C99C-2005-4286-82AA-EF3E60B30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120" y="3749780"/>
            <a:ext cx="2705711" cy="2520240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niOkvir 20">
            <a:extLst>
              <a:ext uri="{FF2B5EF4-FFF2-40B4-BE49-F238E27FC236}">
                <a16:creationId xmlns:a16="http://schemas.microsoft.com/office/drawing/2014/main" id="{8E01C342-3217-46FD-8B87-9806D6C619D7}"/>
              </a:ext>
            </a:extLst>
          </p:cNvPr>
          <p:cNvSpPr txBox="1"/>
          <p:nvPr/>
        </p:nvSpPr>
        <p:spPr>
          <a:xfrm>
            <a:off x="7033380" y="6281709"/>
            <a:ext cx="2375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Crkva sv. </a:t>
            </a:r>
            <a:r>
              <a:rPr lang="hr-H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Krševana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Gospa Od Zdravlja - Zadar - Local Business | Facebook">
            <a:extLst>
              <a:ext uri="{FF2B5EF4-FFF2-40B4-BE49-F238E27FC236}">
                <a16:creationId xmlns:a16="http://schemas.microsoft.com/office/drawing/2014/main" id="{B87FEA8E-BF95-45A1-8114-2AA577B26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333" y="3111055"/>
            <a:ext cx="2339513" cy="3095357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kstniOkvir 18">
            <a:extLst>
              <a:ext uri="{FF2B5EF4-FFF2-40B4-BE49-F238E27FC236}">
                <a16:creationId xmlns:a16="http://schemas.microsoft.com/office/drawing/2014/main" id="{D72DBBD3-D64E-443B-8E7C-998B6A849A9B}"/>
              </a:ext>
            </a:extLst>
          </p:cNvPr>
          <p:cNvSpPr txBox="1"/>
          <p:nvPr/>
        </p:nvSpPr>
        <p:spPr>
          <a:xfrm>
            <a:off x="9952168" y="6143209"/>
            <a:ext cx="1845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Crkva Gospe od Zdravlja</a:t>
            </a:r>
          </a:p>
        </p:txBody>
      </p:sp>
      <p:pic>
        <p:nvPicPr>
          <p:cNvPr id="22" name="Slika 21" descr="Slika na kojoj se prikazuje crtež&#10;&#10;Opis je automatski generiran">
            <a:extLst>
              <a:ext uri="{FF2B5EF4-FFF2-40B4-BE49-F238E27FC236}">
                <a16:creationId xmlns:a16="http://schemas.microsoft.com/office/drawing/2014/main" id="{04B8F70D-EFD9-4321-86FD-5E55449B5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0" b="97857" l="2119" r="95339">
                        <a14:foregroundMark x1="36017" y1="8571" x2="36017" y2="7857"/>
                        <a14:foregroundMark x1="48729" y1="3810" x2="41949" y2="3810"/>
                        <a14:foregroundMark x1="8051" y1="17143" x2="8051" y2="20952"/>
                        <a14:foregroundMark x1="34322" y1="26905" x2="33051" y2="29286"/>
                        <a14:foregroundMark x1="34322" y1="26429" x2="30508" y2="27619"/>
                        <a14:foregroundMark x1="63136" y1="23810" x2="58051" y2="24524"/>
                        <a14:foregroundMark x1="53390" y1="33810" x2="47034" y2="34762"/>
                        <a14:foregroundMark x1="45763" y1="44048" x2="55508" y2="45238"/>
                        <a14:foregroundMark x1="43220" y1="62619" x2="38983" y2="62381"/>
                        <a14:foregroundMark x1="61864" y1="63095" x2="63983" y2="61190"/>
                        <a14:foregroundMark x1="47881" y1="70238" x2="47458" y2="73095"/>
                        <a14:foregroundMark x1="25847" y1="88333" x2="13559" y2="94524"/>
                        <a14:foregroundMark x1="13559" y1="94524" x2="6780" y2="95714"/>
                        <a14:foregroundMark x1="91525" y1="80476" x2="90254" y2="89762"/>
                        <a14:foregroundMark x1="90254" y1="89762" x2="87288" y2="92381"/>
                        <a14:foregroundMark x1="91949" y1="92381" x2="95339" y2="81667"/>
                        <a14:foregroundMark x1="84322" y1="90476" x2="89831" y2="94286"/>
                        <a14:foregroundMark x1="82627" y1="93333" x2="82627" y2="90952"/>
                        <a14:foregroundMark x1="83898" y1="94524" x2="88559" y2="95476"/>
                        <a14:foregroundMark x1="89831" y1="88571" x2="85593" y2="88571"/>
                        <a14:foregroundMark x1="11441" y1="93810" x2="3814" y2="98095"/>
                        <a14:foregroundMark x1="2119" y1="96190" x2="10169" y2="93333"/>
                        <a14:foregroundMark x1="11017" y1="92381" x2="14831" y2="92857"/>
                        <a14:foregroundMark x1="8898" y1="93333" x2="8898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347" y="3572721"/>
            <a:ext cx="1574457" cy="3074968"/>
          </a:xfrm>
          <a:prstGeom prst="rect">
            <a:avLst/>
          </a:prstGeom>
        </p:spPr>
      </p:pic>
      <p:sp>
        <p:nvSpPr>
          <p:cNvPr id="23" name="Oblačić za govor: ovalni 22">
            <a:extLst>
              <a:ext uri="{FF2B5EF4-FFF2-40B4-BE49-F238E27FC236}">
                <a16:creationId xmlns:a16="http://schemas.microsoft.com/office/drawing/2014/main" id="{82798DE2-91CC-41F0-B51B-18C2AB7A5B4F}"/>
              </a:ext>
            </a:extLst>
          </p:cNvPr>
          <p:cNvSpPr/>
          <p:nvPr/>
        </p:nvSpPr>
        <p:spPr>
          <a:xfrm rot="20355090">
            <a:off x="527824" y="1958291"/>
            <a:ext cx="2306688" cy="1246253"/>
          </a:xfrm>
          <a:prstGeom prst="wedgeEllipseCallout">
            <a:avLst>
              <a:gd name="adj1" fmla="val -11706"/>
              <a:gd name="adj2" fmla="val 701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E9DC5D1-0E88-4355-BEF8-1303CA11D929}"/>
              </a:ext>
            </a:extLst>
          </p:cNvPr>
          <p:cNvSpPr txBox="1"/>
          <p:nvPr/>
        </p:nvSpPr>
        <p:spPr>
          <a:xfrm>
            <a:off x="1013026" y="2381362"/>
            <a:ext cx="1336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Ponovimo!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604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C69987EC-29C3-471A-88E5-7AEC6D963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238" y="4293207"/>
            <a:ext cx="4360249" cy="1766333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 descr="Slika na kojoj se prikazuje na otvorenom, zgrada, cesta, ulica&#10;&#10;Opis je automatski generiran">
            <a:extLst>
              <a:ext uri="{FF2B5EF4-FFF2-40B4-BE49-F238E27FC236}">
                <a16:creationId xmlns:a16="http://schemas.microsoft.com/office/drawing/2014/main" id="{97295497-F950-4CF3-9BBC-DA496B2A7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484" y="3851182"/>
            <a:ext cx="3375364" cy="2531523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080" name="Picture 8" descr="Roman Forum | Zadar, Croatia Attractions - Lonely Planet">
            <a:extLst>
              <a:ext uri="{FF2B5EF4-FFF2-40B4-BE49-F238E27FC236}">
                <a16:creationId xmlns:a16="http://schemas.microsoft.com/office/drawing/2014/main" id="{758442B9-01B9-4B7F-AF58-656B59A52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52" y="3797685"/>
            <a:ext cx="3848731" cy="2566613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ourismusverband der Stadt Zadar - Veranstaltungen - Ausstellungen ...">
            <a:extLst>
              <a:ext uri="{FF2B5EF4-FFF2-40B4-BE49-F238E27FC236}">
                <a16:creationId xmlns:a16="http://schemas.microsoft.com/office/drawing/2014/main" id="{1D7D2A56-57DC-4AF2-ACCA-C540B9239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388" y="334724"/>
            <a:ext cx="4017146" cy="2676424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oša | Kamp Paradiso i apartmani">
            <a:extLst>
              <a:ext uri="{FF2B5EF4-FFF2-40B4-BE49-F238E27FC236}">
                <a16:creationId xmlns:a16="http://schemas.microsoft.com/office/drawing/2014/main" id="{0BB837B3-51FE-4D54-875B-2398DB85B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r="4368" b="14224"/>
          <a:stretch/>
        </p:blipFill>
        <p:spPr bwMode="auto">
          <a:xfrm>
            <a:off x="292964" y="466891"/>
            <a:ext cx="6294267" cy="2652350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964F2EA5-54E2-4DF5-B68C-00F987B5AD9A}"/>
              </a:ext>
            </a:extLst>
          </p:cNvPr>
          <p:cNvSpPr txBox="1"/>
          <p:nvPr/>
        </p:nvSpPr>
        <p:spPr>
          <a:xfrm>
            <a:off x="1109708" y="3092429"/>
            <a:ext cx="466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>
                <a:latin typeface="Comic Sans MS" panose="030F0702030302020204" pitchFamily="66" charset="0"/>
              </a:rPr>
              <a:t>Foša</a:t>
            </a:r>
            <a:r>
              <a:rPr lang="hr-HR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hr-HR" dirty="0">
                <a:latin typeface="Comic Sans MS" panose="030F0702030302020204" pitchFamily="66" charset="0"/>
              </a:rPr>
              <a:t>Kopnena vrata – nekada, glavni ulaz u grad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400BB69B-25A9-4684-A350-41931CF44AFD}"/>
              </a:ext>
            </a:extLst>
          </p:cNvPr>
          <p:cNvSpPr txBox="1"/>
          <p:nvPr/>
        </p:nvSpPr>
        <p:spPr>
          <a:xfrm>
            <a:off x="7556329" y="3005846"/>
            <a:ext cx="2910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Comic Sans MS" panose="030F0702030302020204" pitchFamily="66" charset="0"/>
              </a:rPr>
              <a:t>Trg pet bunara</a:t>
            </a:r>
          </a:p>
          <a:p>
            <a:pPr algn="ctr"/>
            <a:r>
              <a:rPr lang="hr-HR" dirty="0">
                <a:latin typeface="Comic Sans MS" panose="030F0702030302020204" pitchFamily="66" charset="0"/>
              </a:rPr>
              <a:t>Kapetanova (Bablja) kula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FC5DAFD8-C055-403D-9EFB-0A95309668A8}"/>
              </a:ext>
            </a:extLst>
          </p:cNvPr>
          <p:cNvSpPr txBox="1"/>
          <p:nvPr/>
        </p:nvSpPr>
        <p:spPr>
          <a:xfrm>
            <a:off x="1444195" y="6364298"/>
            <a:ext cx="224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Comic Sans MS" panose="030F0702030302020204" pitchFamily="66" charset="0"/>
              </a:rPr>
              <a:t>Zeleni trg (Forum)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F7E108DA-8736-4FD8-B8EC-CF351E1147FC}"/>
              </a:ext>
            </a:extLst>
          </p:cNvPr>
          <p:cNvSpPr txBox="1"/>
          <p:nvPr/>
        </p:nvSpPr>
        <p:spPr>
          <a:xfrm>
            <a:off x="5840813" y="6059540"/>
            <a:ext cx="1860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Comic Sans MS" panose="030F0702030302020204" pitchFamily="66" charset="0"/>
              </a:rPr>
              <a:t>Narodni trg i Gradska straža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9A2C3B1C-B142-436F-A5A3-114B9F446322}"/>
              </a:ext>
            </a:extLst>
          </p:cNvPr>
          <p:cNvSpPr txBox="1"/>
          <p:nvPr/>
        </p:nvSpPr>
        <p:spPr>
          <a:xfrm>
            <a:off x="9089116" y="6364298"/>
            <a:ext cx="154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Comic Sans MS" panose="030F0702030302020204" pitchFamily="66" charset="0"/>
              </a:rPr>
              <a:t>Gradska loža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929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lato i srebro grada Zadra | Djelić kulture">
            <a:extLst>
              <a:ext uri="{FF2B5EF4-FFF2-40B4-BE49-F238E27FC236}">
                <a16:creationId xmlns:a16="http://schemas.microsoft.com/office/drawing/2014/main" id="{BD61AF15-DA96-46EA-AA5A-7776306DA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56" y="151851"/>
            <a:ext cx="3325659" cy="2491034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lato i srebro grada Zadra | Kamp Paradiso Drage i Apartmani Neda ...">
            <a:extLst>
              <a:ext uri="{FF2B5EF4-FFF2-40B4-BE49-F238E27FC236}">
                <a16:creationId xmlns:a16="http://schemas.microsoft.com/office/drawing/2014/main" id="{A79BAAA8-964B-44D6-BFE5-552238DC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964" y="1599211"/>
            <a:ext cx="2283745" cy="1500511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heološki muzej Zadar">
            <a:extLst>
              <a:ext uri="{FF2B5EF4-FFF2-40B4-BE49-F238E27FC236}">
                <a16:creationId xmlns:a16="http://schemas.microsoft.com/office/drawing/2014/main" id="{A8406759-8BBF-4948-9765-60D2F271E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726" y="174939"/>
            <a:ext cx="3603502" cy="2174527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rheološki muzej Zadar | MojSvet.Info">
            <a:extLst>
              <a:ext uri="{FF2B5EF4-FFF2-40B4-BE49-F238E27FC236}">
                <a16:creationId xmlns:a16="http://schemas.microsoft.com/office/drawing/2014/main" id="{29B5539B-DACB-481D-92AD-F6127208B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037" y="1050209"/>
            <a:ext cx="2434688" cy="1620174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tvoren Muzej antičkog stakla">
            <a:extLst>
              <a:ext uri="{FF2B5EF4-FFF2-40B4-BE49-F238E27FC236}">
                <a16:creationId xmlns:a16="http://schemas.microsoft.com/office/drawing/2014/main" id="{C465FD9D-E626-4A84-957B-02BB3CB20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057" y="2841925"/>
            <a:ext cx="3603502" cy="2324840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uristička zajednica grada Zadra - Vodič - Muzeji - Muzej antičkog ...">
            <a:extLst>
              <a:ext uri="{FF2B5EF4-FFF2-40B4-BE49-F238E27FC236}">
                <a16:creationId xmlns:a16="http://schemas.microsoft.com/office/drawing/2014/main" id="{674FA754-7F01-4C4F-A447-C1BE4E5D2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131" y="3904207"/>
            <a:ext cx="1617440" cy="2056343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arodni muzej Zadar › Izaberi.hr">
            <a:extLst>
              <a:ext uri="{FF2B5EF4-FFF2-40B4-BE49-F238E27FC236}">
                <a16:creationId xmlns:a16="http://schemas.microsoft.com/office/drawing/2014/main" id="{8299AE66-EA91-486E-B799-E419631CD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9" y="3152531"/>
            <a:ext cx="3544708" cy="2655110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uristička zajednica grada Zadra - Vodič - Muzeji - Narodni muzej ...">
            <a:extLst>
              <a:ext uri="{FF2B5EF4-FFF2-40B4-BE49-F238E27FC236}">
                <a16:creationId xmlns:a16="http://schemas.microsoft.com/office/drawing/2014/main" id="{A299C76B-6F4A-4AFE-9A33-9F561F4AB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5" y="2841925"/>
            <a:ext cx="2074388" cy="1500511"/>
          </a:xfrm>
          <a:prstGeom prst="round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AZU postaje muzej maritimne kulture, u kompleks ulazi i park ...">
            <a:extLst>
              <a:ext uri="{FF2B5EF4-FFF2-40B4-BE49-F238E27FC236}">
                <a16:creationId xmlns:a16="http://schemas.microsoft.com/office/drawing/2014/main" id="{739C2EC8-0945-4CBE-8272-99E9CE218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543" y="3532687"/>
            <a:ext cx="3603502" cy="2699148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otogalerija: Korak do osnivanja prvog Pomorskog muzeja grada ...">
            <a:extLst>
              <a:ext uri="{FF2B5EF4-FFF2-40B4-BE49-F238E27FC236}">
                <a16:creationId xmlns:a16="http://schemas.microsoft.com/office/drawing/2014/main" id="{408BA8ED-2F37-462B-8702-A3DC83D19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66765"/>
            <a:ext cx="1999955" cy="1498035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63B9B637-3CC6-4265-91E4-6793CC50805B}"/>
              </a:ext>
            </a:extLst>
          </p:cNvPr>
          <p:cNvSpPr txBox="1"/>
          <p:nvPr/>
        </p:nvSpPr>
        <p:spPr>
          <a:xfrm rot="21043561">
            <a:off x="-967" y="969814"/>
            <a:ext cx="1550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Zlato i srebro grada Zadra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8BB01994-BC8A-4D1D-9AAB-31FED2625065}"/>
              </a:ext>
            </a:extLst>
          </p:cNvPr>
          <p:cNvSpPr txBox="1"/>
          <p:nvPr/>
        </p:nvSpPr>
        <p:spPr>
          <a:xfrm rot="843237">
            <a:off x="9720971" y="354441"/>
            <a:ext cx="1550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Arheološki muzej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15E3A255-1F5C-4FAB-B935-E86D5DBC1BDA}"/>
              </a:ext>
            </a:extLst>
          </p:cNvPr>
          <p:cNvSpPr txBox="1"/>
          <p:nvPr/>
        </p:nvSpPr>
        <p:spPr>
          <a:xfrm>
            <a:off x="1149030" y="5807641"/>
            <a:ext cx="1706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Narodni muzej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6A34E261-89F2-4EE6-9A17-E7D98A36A622}"/>
              </a:ext>
            </a:extLst>
          </p:cNvPr>
          <p:cNvSpPr txBox="1"/>
          <p:nvPr/>
        </p:nvSpPr>
        <p:spPr>
          <a:xfrm>
            <a:off x="4365731" y="6178092"/>
            <a:ext cx="1706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Pomorski muzej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43A2FCCA-E5CB-4837-80EB-FDC6146B3E13}"/>
              </a:ext>
            </a:extLst>
          </p:cNvPr>
          <p:cNvSpPr txBox="1"/>
          <p:nvPr/>
        </p:nvSpPr>
        <p:spPr>
          <a:xfrm>
            <a:off x="8447954" y="5166765"/>
            <a:ext cx="1706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Muzej stakla</a:t>
            </a:r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36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 ">
            <a:extLst>
              <a:ext uri="{FF2B5EF4-FFF2-40B4-BE49-F238E27FC236}">
                <a16:creationId xmlns:a16="http://schemas.microsoft.com/office/drawing/2014/main" id="{09F311F8-6CDD-4FA2-84DF-EE3639437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oy Sitting and Reading a Book | Book clip art, Learning ...">
            <a:extLst>
              <a:ext uri="{FF2B5EF4-FFF2-40B4-BE49-F238E27FC236}">
                <a16:creationId xmlns:a16="http://schemas.microsoft.com/office/drawing/2014/main" id="{74A531E5-502E-4645-B0B8-C3FD62D35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42" y="2050308"/>
            <a:ext cx="2322713" cy="388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id="{0BCFF50E-9CD4-4BFC-9CC6-02211CC8B028}"/>
              </a:ext>
            </a:extLst>
          </p:cNvPr>
          <p:cNvSpPr/>
          <p:nvPr/>
        </p:nvSpPr>
        <p:spPr>
          <a:xfrm>
            <a:off x="2778711" y="719091"/>
            <a:ext cx="2855004" cy="1677879"/>
          </a:xfrm>
          <a:prstGeom prst="wedgeEllipseCallout">
            <a:avLst>
              <a:gd name="adj1" fmla="val 28350"/>
              <a:gd name="adj2" fmla="val 64174"/>
            </a:avLst>
          </a:prstGeom>
          <a:solidFill>
            <a:srgbClr val="FDD483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F41FF15-5224-48DA-8550-2C1324B0315F}"/>
              </a:ext>
            </a:extLst>
          </p:cNvPr>
          <p:cNvSpPr txBox="1"/>
          <p:nvPr/>
        </p:nvSpPr>
        <p:spPr>
          <a:xfrm>
            <a:off x="2949478" y="1111246"/>
            <a:ext cx="2641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Mjesto u kojem živimo je naš dom. </a:t>
            </a:r>
          </a:p>
          <a:p>
            <a:pPr algn="ctr"/>
            <a:r>
              <a:rPr lang="hr-HR" sz="1600" dirty="0">
                <a:latin typeface="Comic Sans MS" panose="030F0702030302020204" pitchFamily="66" charset="0"/>
              </a:rPr>
              <a:t>U njemu živi naša obitelj, rodbina i prijatelji. 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id="{DBBE2093-A3D3-4D91-82AC-0AD86C076B94}"/>
              </a:ext>
            </a:extLst>
          </p:cNvPr>
          <p:cNvSpPr/>
          <p:nvPr/>
        </p:nvSpPr>
        <p:spPr>
          <a:xfrm>
            <a:off x="6590144" y="311367"/>
            <a:ext cx="3139782" cy="1889645"/>
          </a:xfrm>
          <a:prstGeom prst="wedgeEllipseCallout">
            <a:avLst>
              <a:gd name="adj1" fmla="val -44871"/>
              <a:gd name="adj2" fmla="val 50680"/>
            </a:avLst>
          </a:prstGeom>
          <a:solidFill>
            <a:srgbClr val="FDD483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F8F17942-B978-4677-BE6E-F068AC9F4BA1}"/>
              </a:ext>
            </a:extLst>
          </p:cNvPr>
          <p:cNvSpPr/>
          <p:nvPr/>
        </p:nvSpPr>
        <p:spPr>
          <a:xfrm>
            <a:off x="6743019" y="632944"/>
            <a:ext cx="282545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Manje mjesto (naselje) zove se </a:t>
            </a:r>
            <a:r>
              <a:rPr lang="hr-H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selo</a:t>
            </a:r>
            <a:r>
              <a:rPr lang="hr-HR" sz="1600" dirty="0"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hr-HR" sz="1600" dirty="0">
                <a:latin typeface="Comic Sans MS" panose="030F0702030302020204" pitchFamily="66" charset="0"/>
              </a:rPr>
              <a:t>a veliko mjesto (naselje) zove se </a:t>
            </a:r>
            <a:r>
              <a:rPr lang="hr-H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grad</a:t>
            </a:r>
            <a:r>
              <a:rPr lang="hr-HR" sz="1600" dirty="0"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hr-HR" sz="1600" dirty="0">
                <a:latin typeface="Comic Sans MS" panose="030F0702030302020204" pitchFamily="66" charset="0"/>
              </a:rPr>
              <a:t>Naš grad zove se </a:t>
            </a:r>
            <a:r>
              <a:rPr lang="hr-H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Zadar</a:t>
            </a:r>
            <a:r>
              <a:rPr lang="hr-HR" sz="1600" dirty="0">
                <a:latin typeface="Comic Sans MS" panose="030F0702030302020204" pitchFamily="66" charset="0"/>
              </a:rPr>
              <a:t>. 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D31E4E84-AA90-4AC3-95CF-459ED33F74EA}"/>
              </a:ext>
            </a:extLst>
          </p:cNvPr>
          <p:cNvSpPr txBox="1"/>
          <p:nvPr/>
        </p:nvSpPr>
        <p:spPr>
          <a:xfrm>
            <a:off x="275208" y="311367"/>
            <a:ext cx="1473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latin typeface="Comic Sans MS" panose="030F0702030302020204" pitchFamily="66" charset="0"/>
              </a:rPr>
              <a:t>PLAN PLOČE</a:t>
            </a:r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55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nk zadar – Antena Zadar">
            <a:extLst>
              <a:ext uri="{FF2B5EF4-FFF2-40B4-BE49-F238E27FC236}">
                <a16:creationId xmlns:a16="http://schemas.microsoft.com/office/drawing/2014/main" id="{D06A76BB-C70C-4B3D-8472-E7B88986E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227" y="66458"/>
            <a:ext cx="4178423" cy="3133817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rvatsko narodno kazalište Zadar - KongresPlus agencija">
            <a:extLst>
              <a:ext uri="{FF2B5EF4-FFF2-40B4-BE49-F238E27FC236}">
                <a16:creationId xmlns:a16="http://schemas.microsoft.com/office/drawing/2014/main" id="{94A6EB61-1C7E-4007-AB84-41C7B6694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19" y="2509313"/>
            <a:ext cx="2709849" cy="2296825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itan Constructa - Kazalište lutaka Zadar">
            <a:extLst>
              <a:ext uri="{FF2B5EF4-FFF2-40B4-BE49-F238E27FC236}">
                <a16:creationId xmlns:a16="http://schemas.microsoft.com/office/drawing/2014/main" id="{1519B3A0-AED1-4094-9A17-8178673CE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8"/>
          <a:stretch/>
        </p:blipFill>
        <p:spPr bwMode="auto">
          <a:xfrm>
            <a:off x="6953421" y="3384756"/>
            <a:ext cx="3832061" cy="3260180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lak u snijegu / Predstave / Kazalište lutaka Zadar">
            <a:extLst>
              <a:ext uri="{FF2B5EF4-FFF2-40B4-BE49-F238E27FC236}">
                <a16:creationId xmlns:a16="http://schemas.microsoft.com/office/drawing/2014/main" id="{4A0647FF-A2A3-4602-A5FB-CD57CBF24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865" y="1788850"/>
            <a:ext cx="2901811" cy="1934541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 descr="Slika na kojoj se prikazuje crtež&#10;&#10;Opis je automatski generiran">
            <a:extLst>
              <a:ext uri="{FF2B5EF4-FFF2-40B4-BE49-F238E27FC236}">
                <a16:creationId xmlns:a16="http://schemas.microsoft.com/office/drawing/2014/main" id="{07A24856-3421-4A28-A46E-574B46F4C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0" b="97857" l="2119" r="95339">
                        <a14:foregroundMark x1="36017" y1="8571" x2="36017" y2="7857"/>
                        <a14:foregroundMark x1="48729" y1="3810" x2="41949" y2="3810"/>
                        <a14:foregroundMark x1="8051" y1="17143" x2="8051" y2="20952"/>
                        <a14:foregroundMark x1="34322" y1="26905" x2="33051" y2="29286"/>
                        <a14:foregroundMark x1="34322" y1="26429" x2="30508" y2="27619"/>
                        <a14:foregroundMark x1="63136" y1="23810" x2="58051" y2="24524"/>
                        <a14:foregroundMark x1="53390" y1="33810" x2="47034" y2="34762"/>
                        <a14:foregroundMark x1="45763" y1="44048" x2="55508" y2="45238"/>
                        <a14:foregroundMark x1="43220" y1="62619" x2="38983" y2="62381"/>
                        <a14:foregroundMark x1="61864" y1="63095" x2="63983" y2="61190"/>
                        <a14:foregroundMark x1="47881" y1="70238" x2="47458" y2="73095"/>
                        <a14:foregroundMark x1="25847" y1="88333" x2="13559" y2="94524"/>
                        <a14:foregroundMark x1="13559" y1="94524" x2="6780" y2="95714"/>
                        <a14:foregroundMark x1="91525" y1="80476" x2="90254" y2="89762"/>
                        <a14:foregroundMark x1="90254" y1="89762" x2="87288" y2="92381"/>
                        <a14:foregroundMark x1="91949" y1="92381" x2="95339" y2="81667"/>
                        <a14:foregroundMark x1="84322" y1="90476" x2="89831" y2="94286"/>
                        <a14:foregroundMark x1="82627" y1="93333" x2="82627" y2="90952"/>
                        <a14:foregroundMark x1="83898" y1="94524" x2="88559" y2="95476"/>
                        <a14:foregroundMark x1="89831" y1="88571" x2="85593" y2="88571"/>
                        <a14:foregroundMark x1="11441" y1="93810" x2="3814" y2="98095"/>
                        <a14:foregroundMark x1="2119" y1="96190" x2="10169" y2="93333"/>
                        <a14:foregroundMark x1="11017" y1="92381" x2="14831" y2="92857"/>
                        <a14:foregroundMark x1="8898" y1="93333" x2="8898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896" y="3808723"/>
            <a:ext cx="1452209" cy="2836213"/>
          </a:xfrm>
          <a:prstGeom prst="rect">
            <a:avLst/>
          </a:prstGeom>
        </p:spPr>
      </p:pic>
      <p:pic>
        <p:nvPicPr>
          <p:cNvPr id="10" name="Slika 9" descr="Slika na kojoj se prikazuje igračka, lutka, crtež&#10;&#10;Opis je automatski generiran">
            <a:extLst>
              <a:ext uri="{FF2B5EF4-FFF2-40B4-BE49-F238E27FC236}">
                <a16:creationId xmlns:a16="http://schemas.microsoft.com/office/drawing/2014/main" id="{918F1B95-1885-4D4B-86EA-5108A33009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50" b="95875" l="6425" r="97765">
                        <a14:foregroundMark x1="35196" y1="12625" x2="35196" y2="12625"/>
                        <a14:foregroundMark x1="35196" y1="12625" x2="35196" y2="12625"/>
                        <a14:foregroundMark x1="35196" y1="12625" x2="35196" y2="12625"/>
                        <a14:foregroundMark x1="35196" y1="12625" x2="48045" y2="9875"/>
                        <a14:foregroundMark x1="36592" y1="6875" x2="53352" y2="8500"/>
                        <a14:foregroundMark x1="53352" y1="8500" x2="56425" y2="9250"/>
                        <a14:foregroundMark x1="18715" y1="10625" x2="8939" y2="16500"/>
                        <a14:foregroundMark x1="8939" y1="16500" x2="8939" y2="18125"/>
                        <a14:foregroundMark x1="54749" y1="5625" x2="67598" y2="10750"/>
                        <a14:foregroundMark x1="67598" y1="10750" x2="68994" y2="13125"/>
                        <a14:foregroundMark x1="66480" y1="2250" x2="63687" y2="2250"/>
                        <a14:foregroundMark x1="6983" y1="52125" x2="6983" y2="52125"/>
                        <a14:foregroundMark x1="6983" y1="52125" x2="6983" y2="52125"/>
                        <a14:foregroundMark x1="6425" y1="19375" x2="6425" y2="19375"/>
                        <a14:foregroundMark x1="35754" y1="93500" x2="35754" y2="93500"/>
                        <a14:foregroundMark x1="35754" y1="93500" x2="31564" y2="92375"/>
                        <a14:foregroundMark x1="33240" y1="78375" x2="26816" y2="84875"/>
                        <a14:foregroundMark x1="26816" y1="84875" x2="26536" y2="91875"/>
                        <a14:foregroundMark x1="26536" y1="91875" x2="37151" y2="95875"/>
                        <a14:foregroundMark x1="60615" y1="77000" x2="63408" y2="84125"/>
                        <a14:foregroundMark x1="63408" y1="84125" x2="70391" y2="90625"/>
                        <a14:foregroundMark x1="70391" y1="90625" x2="81285" y2="90875"/>
                        <a14:foregroundMark x1="80447" y1="29000" x2="92458" y2="27750"/>
                        <a14:foregroundMark x1="88268" y1="24250" x2="88268" y2="24250"/>
                        <a14:foregroundMark x1="97765" y1="27125" x2="96369" y2="27625"/>
                        <a14:foregroundMark x1="93017" y1="25125" x2="92458" y2="26375"/>
                        <a14:foregroundMark x1="88827" y1="23500" x2="88827" y2="23500"/>
                        <a14:foregroundMark x1="94693" y1="25625" x2="94693" y2="2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42" y="3808715"/>
            <a:ext cx="1452209" cy="2836221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CE5768E-60A0-4816-B9EE-0879267D8E91}"/>
              </a:ext>
            </a:extLst>
          </p:cNvPr>
          <p:cNvSpPr txBox="1"/>
          <p:nvPr/>
        </p:nvSpPr>
        <p:spPr>
          <a:xfrm rot="20006846">
            <a:off x="3496856" y="1594893"/>
            <a:ext cx="1370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latin typeface="Comic Sans MS" panose="030F0702030302020204" pitchFamily="66" charset="0"/>
              </a:rPr>
              <a:t>HNK Zadar</a:t>
            </a:r>
            <a:endParaRPr lang="en-US" sz="1600" b="1" dirty="0">
              <a:latin typeface="Comic Sans MS" panose="030F0702030302020204" pitchFamily="66" charset="0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79933A37-E49A-41A9-A67F-16580A3E738C}"/>
              </a:ext>
            </a:extLst>
          </p:cNvPr>
          <p:cNvSpPr txBox="1"/>
          <p:nvPr/>
        </p:nvSpPr>
        <p:spPr>
          <a:xfrm rot="1199687">
            <a:off x="10685862" y="4098305"/>
            <a:ext cx="1260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latin typeface="Comic Sans MS" panose="030F0702030302020204" pitchFamily="66" charset="0"/>
              </a:rPr>
              <a:t>Kazalište lutaka Zadar</a:t>
            </a:r>
            <a:endParaRPr lang="en-US" sz="1600" b="1" dirty="0">
              <a:latin typeface="Comic Sans MS" panose="030F0702030302020204" pitchFamily="66" charset="0"/>
            </a:endParaRPr>
          </a:p>
        </p:txBody>
      </p:sp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C8607391-1C7B-45ED-84BA-A15B438ABFE4}"/>
              </a:ext>
            </a:extLst>
          </p:cNvPr>
          <p:cNvSpPr/>
          <p:nvPr/>
        </p:nvSpPr>
        <p:spPr>
          <a:xfrm>
            <a:off x="308255" y="868063"/>
            <a:ext cx="2860889" cy="251669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69C4F28-B67E-4713-B223-B906CB77FAA3}"/>
              </a:ext>
            </a:extLst>
          </p:cNvPr>
          <p:cNvSpPr txBox="1"/>
          <p:nvPr/>
        </p:nvSpPr>
        <p:spPr>
          <a:xfrm>
            <a:off x="585552" y="1190921"/>
            <a:ext cx="23062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Nakon cjelodnevnog razgledavanja, zaslužili smo malo odmora! Častim te predstavom ‘’Vlak u snijegu’’, koja se održava u Kazalištu lutaka!</a:t>
            </a:r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17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AD170ACA-FF82-4FB8-9C11-AA8898741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6200000">
            <a:off x="3278993" y="-485775"/>
            <a:ext cx="5634013" cy="7829550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067DAFAD-2EDB-4FA7-989A-2851E54E5584}"/>
              </a:ext>
            </a:extLst>
          </p:cNvPr>
          <p:cNvSpPr txBox="1"/>
          <p:nvPr/>
        </p:nvSpPr>
        <p:spPr>
          <a:xfrm>
            <a:off x="3771585" y="2356151"/>
            <a:ext cx="464882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500" b="1" i="1" dirty="0">
                <a:latin typeface="Curlz MT" panose="04040404050702020202" pitchFamily="82" charset="0"/>
              </a:rPr>
              <a:t>N</a:t>
            </a:r>
            <a:r>
              <a:rPr lang="hr-HR" sz="5400" b="1" dirty="0">
                <a:latin typeface="Brush Script MT" panose="03060802040406070304" pitchFamily="66" charset="0"/>
              </a:rPr>
              <a:t>astavlja se…</a:t>
            </a:r>
            <a:endParaRPr lang="en-US" sz="5400" b="1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521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 ">
            <a:extLst>
              <a:ext uri="{FF2B5EF4-FFF2-40B4-BE49-F238E27FC236}">
                <a16:creationId xmlns:a16="http://schemas.microsoft.com/office/drawing/2014/main" id="{09F311F8-6CDD-4FA2-84DF-EE3639437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 bwMode="auto">
          <a:xfrm>
            <a:off x="0" y="1034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oy Sitting and Reading a Book | Book clip art, Learning ...">
            <a:extLst>
              <a:ext uri="{FF2B5EF4-FFF2-40B4-BE49-F238E27FC236}">
                <a16:creationId xmlns:a16="http://schemas.microsoft.com/office/drawing/2014/main" id="{74A531E5-502E-4645-B0B8-C3FD62D35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42" y="2050308"/>
            <a:ext cx="2322713" cy="388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lačić za govor: ovalni 9">
            <a:extLst>
              <a:ext uri="{FF2B5EF4-FFF2-40B4-BE49-F238E27FC236}">
                <a16:creationId xmlns:a16="http://schemas.microsoft.com/office/drawing/2014/main" id="{38D44D63-DCCE-4121-92E8-57E28CE3259D}"/>
              </a:ext>
            </a:extLst>
          </p:cNvPr>
          <p:cNvSpPr/>
          <p:nvPr/>
        </p:nvSpPr>
        <p:spPr>
          <a:xfrm>
            <a:off x="3685427" y="366226"/>
            <a:ext cx="2498429" cy="1296141"/>
          </a:xfrm>
          <a:prstGeom prst="wedgeEllipseCallout">
            <a:avLst>
              <a:gd name="adj1" fmla="val 20077"/>
              <a:gd name="adj2" fmla="val 79088"/>
            </a:avLst>
          </a:prstGeom>
          <a:solidFill>
            <a:srgbClr val="FDD483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3E70FDF0-C2FE-436F-ACAA-25E0B3776C60}"/>
              </a:ext>
            </a:extLst>
          </p:cNvPr>
          <p:cNvSpPr txBox="1"/>
          <p:nvPr/>
        </p:nvSpPr>
        <p:spPr>
          <a:xfrm>
            <a:off x="4037996" y="562765"/>
            <a:ext cx="1793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atin typeface="Comic Sans MS" panose="030F0702030302020204" pitchFamily="66" charset="0"/>
              </a:rPr>
              <a:t>U svakom gradu možemo pronaći: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12" name="Oblačić za govor: ovalni 11">
            <a:extLst>
              <a:ext uri="{FF2B5EF4-FFF2-40B4-BE49-F238E27FC236}">
                <a16:creationId xmlns:a16="http://schemas.microsoft.com/office/drawing/2014/main" id="{DEEBA2DC-5BC7-4AF7-8E57-D5AA78D0F2A4}"/>
              </a:ext>
            </a:extLst>
          </p:cNvPr>
          <p:cNvSpPr/>
          <p:nvPr/>
        </p:nvSpPr>
        <p:spPr>
          <a:xfrm>
            <a:off x="2247880" y="1688645"/>
            <a:ext cx="2498429" cy="1296141"/>
          </a:xfrm>
          <a:prstGeom prst="wedgeEllipseCallout">
            <a:avLst>
              <a:gd name="adj1" fmla="val 54544"/>
              <a:gd name="adj2" fmla="val 35937"/>
            </a:avLst>
          </a:prstGeom>
          <a:solidFill>
            <a:srgbClr val="FDD483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blačić za govor: ovalni 12">
            <a:extLst>
              <a:ext uri="{FF2B5EF4-FFF2-40B4-BE49-F238E27FC236}">
                <a16:creationId xmlns:a16="http://schemas.microsoft.com/office/drawing/2014/main" id="{7804C152-BD36-42FD-BABC-F3054BAEB1BE}"/>
              </a:ext>
            </a:extLst>
          </p:cNvPr>
          <p:cNvSpPr/>
          <p:nvPr/>
        </p:nvSpPr>
        <p:spPr>
          <a:xfrm>
            <a:off x="2747486" y="2874774"/>
            <a:ext cx="1715798" cy="830997"/>
          </a:xfrm>
          <a:prstGeom prst="wedgeEllipseCallout">
            <a:avLst>
              <a:gd name="adj1" fmla="val 65547"/>
              <a:gd name="adj2" fmla="val -12310"/>
            </a:avLst>
          </a:prstGeom>
          <a:solidFill>
            <a:srgbClr val="FDD483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lačić za govor: ovalni 13">
            <a:extLst>
              <a:ext uri="{FF2B5EF4-FFF2-40B4-BE49-F238E27FC236}">
                <a16:creationId xmlns:a16="http://schemas.microsoft.com/office/drawing/2014/main" id="{DBF2744B-343E-4403-BAE8-2A0EF9E2E575}"/>
              </a:ext>
            </a:extLst>
          </p:cNvPr>
          <p:cNvSpPr/>
          <p:nvPr/>
        </p:nvSpPr>
        <p:spPr>
          <a:xfrm>
            <a:off x="6909871" y="302794"/>
            <a:ext cx="4549946" cy="1763612"/>
          </a:xfrm>
          <a:prstGeom prst="wedgeEllipseCallout">
            <a:avLst>
              <a:gd name="adj1" fmla="val -46397"/>
              <a:gd name="adj2" fmla="val 59827"/>
            </a:avLst>
          </a:prstGeom>
          <a:solidFill>
            <a:srgbClr val="FDD483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lačić za govor: ovalni 14">
            <a:extLst>
              <a:ext uri="{FF2B5EF4-FFF2-40B4-BE49-F238E27FC236}">
                <a16:creationId xmlns:a16="http://schemas.microsoft.com/office/drawing/2014/main" id="{1BCA1C36-249A-4725-A062-D5864288112A}"/>
              </a:ext>
            </a:extLst>
          </p:cNvPr>
          <p:cNvSpPr/>
          <p:nvPr/>
        </p:nvSpPr>
        <p:spPr>
          <a:xfrm>
            <a:off x="8013011" y="1891459"/>
            <a:ext cx="2065535" cy="1093327"/>
          </a:xfrm>
          <a:prstGeom prst="wedgeEllipseCallout">
            <a:avLst>
              <a:gd name="adj1" fmla="val -72664"/>
              <a:gd name="adj2" fmla="val 23432"/>
            </a:avLst>
          </a:prstGeom>
          <a:solidFill>
            <a:srgbClr val="FDD483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blačić za govor: ovalni 15">
            <a:extLst>
              <a:ext uri="{FF2B5EF4-FFF2-40B4-BE49-F238E27FC236}">
                <a16:creationId xmlns:a16="http://schemas.microsoft.com/office/drawing/2014/main" id="{EAF1D0DC-AC57-4BE4-A5C5-E7C25070DC23}"/>
              </a:ext>
            </a:extLst>
          </p:cNvPr>
          <p:cNvSpPr/>
          <p:nvPr/>
        </p:nvSpPr>
        <p:spPr>
          <a:xfrm>
            <a:off x="7645612" y="2821073"/>
            <a:ext cx="2743201" cy="1093327"/>
          </a:xfrm>
          <a:prstGeom prst="wedgeEllipseCallout">
            <a:avLst>
              <a:gd name="adj1" fmla="val -56756"/>
              <a:gd name="adj2" fmla="val -22233"/>
            </a:avLst>
          </a:prstGeom>
          <a:solidFill>
            <a:srgbClr val="FDD483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0697184F-03D8-480D-A250-48CF719CF0C5}"/>
              </a:ext>
            </a:extLst>
          </p:cNvPr>
          <p:cNvSpPr txBox="1"/>
          <p:nvPr/>
        </p:nvSpPr>
        <p:spPr>
          <a:xfrm>
            <a:off x="2294576" y="1949932"/>
            <a:ext cx="2403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kuće i stambene zgrade (mjesta gdje ljudi stanuju)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B448D8BD-76AB-4C3E-A941-2546E4435724}"/>
              </a:ext>
            </a:extLst>
          </p:cNvPr>
          <p:cNvSpPr txBox="1"/>
          <p:nvPr/>
        </p:nvSpPr>
        <p:spPr>
          <a:xfrm>
            <a:off x="2858498" y="3120995"/>
            <a:ext cx="1493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ulice i trgove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4EAB55E7-6277-4EF9-A0C8-FF582D8EE342}"/>
              </a:ext>
            </a:extLst>
          </p:cNvPr>
          <p:cNvSpPr txBox="1"/>
          <p:nvPr/>
        </p:nvSpPr>
        <p:spPr>
          <a:xfrm>
            <a:off x="7058642" y="831370"/>
            <a:ext cx="4252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škole, vrtiće, bolnicu, ambulante, kazališta, poslovne zgrade, crkve, dvorane, vatrogasni dom, policijsku postaju…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D915A650-A1B8-4A77-B432-6C6DB07AE8C7}"/>
              </a:ext>
            </a:extLst>
          </p:cNvPr>
          <p:cNvSpPr txBox="1"/>
          <p:nvPr/>
        </p:nvSpPr>
        <p:spPr>
          <a:xfrm>
            <a:off x="8013011" y="2178115"/>
            <a:ext cx="1931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gradski prijevoz (autobusi)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252331E0-FA7C-48B0-A01F-6853F44B0B68}"/>
              </a:ext>
            </a:extLst>
          </p:cNvPr>
          <p:cNvSpPr txBox="1"/>
          <p:nvPr/>
        </p:nvSpPr>
        <p:spPr>
          <a:xfrm>
            <a:off x="7749436" y="3075350"/>
            <a:ext cx="2535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sportska i dječja igrališta te parkove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1AE66B45-223B-4E02-8C38-39B144A50DD1}"/>
              </a:ext>
            </a:extLst>
          </p:cNvPr>
          <p:cNvSpPr txBox="1"/>
          <p:nvPr/>
        </p:nvSpPr>
        <p:spPr>
          <a:xfrm>
            <a:off x="275208" y="311367"/>
            <a:ext cx="1473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latin typeface="Comic Sans MS" panose="030F0702030302020204" pitchFamily="66" charset="0"/>
              </a:rPr>
              <a:t>PLAN PLOČE</a:t>
            </a:r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166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4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Slika na kojoj se prikazuje voda, ocean, plaža, plavo&#10;&#10;Opis je automatski generiran">
            <a:extLst>
              <a:ext uri="{FF2B5EF4-FFF2-40B4-BE49-F238E27FC236}">
                <a16:creationId xmlns:a16="http://schemas.microsoft.com/office/drawing/2014/main" id="{79D658E4-EDDF-4DF5-A7F6-00699AE15A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4722"/>
          <a:stretch/>
        </p:blipFill>
        <p:spPr>
          <a:xfrm>
            <a:off x="1" y="4592782"/>
            <a:ext cx="12192000" cy="2265218"/>
          </a:xfrm>
          <a:prstGeom prst="rect">
            <a:avLst/>
          </a:prstGeom>
        </p:spPr>
      </p:pic>
      <p:pic>
        <p:nvPicPr>
          <p:cNvPr id="9" name="Slika 8" descr="Slika na kojoj se prikazuje crtež&#10;&#10;Opis je automatski generiran">
            <a:extLst>
              <a:ext uri="{FF2B5EF4-FFF2-40B4-BE49-F238E27FC236}">
                <a16:creationId xmlns:a16="http://schemas.microsoft.com/office/drawing/2014/main" id="{8E56FEA3-28FC-47DD-9B6F-46FEB6E2B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4" b="89579" l="4429" r="90000">
                        <a14:foregroundMark x1="8571" y1="49667" x2="22429" y2="37694"/>
                        <a14:foregroundMark x1="22429" y1="37694" x2="22429" y2="37694"/>
                        <a14:foregroundMark x1="11429" y1="38581" x2="6571" y2="47672"/>
                        <a14:foregroundMark x1="6571" y1="47672" x2="7000" y2="55654"/>
                        <a14:foregroundMark x1="22143" y1="71840" x2="18429" y2="77827"/>
                        <a14:foregroundMark x1="6286" y1="71840" x2="6000" y2="66297"/>
                        <a14:foregroundMark x1="5571" y1="39468" x2="5143" y2="43016"/>
                        <a14:foregroundMark x1="4571" y1="49224" x2="4429" y2="57871"/>
                        <a14:foregroundMark x1="30714" y1="15743" x2="36286" y2="7539"/>
                        <a14:foregroundMark x1="36286" y1="7539" x2="49429" y2="17738"/>
                        <a14:foregroundMark x1="49429" y1="17738" x2="56714" y2="15078"/>
                        <a14:foregroundMark x1="56714" y1="15078" x2="63714" y2="17517"/>
                        <a14:foregroundMark x1="63714" y1="17517" x2="57429" y2="6874"/>
                        <a14:foregroundMark x1="57429" y1="6874" x2="64571" y2="13082"/>
                        <a14:foregroundMark x1="64571" y1="13082" x2="65286" y2="15521"/>
                        <a14:foregroundMark x1="86000" y1="67184" x2="85000" y2="67406"/>
                        <a14:foregroundMark x1="88857" y1="65188" x2="79571" y2="62306"/>
                        <a14:foregroundMark x1="83714" y1="65632" x2="83000" y2="69180"/>
                        <a14:foregroundMark x1="83000" y1="70510" x2="84571" y2="71397"/>
                        <a14:foregroundMark x1="68000" y1="80931" x2="70480" y2="80503"/>
                        <a14:foregroundMark x1="81801" y1="74261" x2="88857" y2="68071"/>
                        <a14:foregroundMark x1="88857" y1="68071" x2="89143" y2="67406"/>
                        <a14:foregroundMark x1="53555" y1="83014" x2="52143" y2="81818"/>
                        <a14:foregroundMark x1="50286" y1="53659" x2="51000" y2="60754"/>
                        <a14:foregroundMark x1="46143" y1="62528" x2="55857" y2="61197"/>
                        <a14:foregroundMark x1="44714" y1="61197" x2="44714" y2="63193"/>
                        <a14:foregroundMark x1="58857" y1="34146" x2="58857" y2="31486"/>
                        <a14:backgroundMark x1="43857" y1="92239" x2="49429" y2="84479"/>
                        <a14:backgroundMark x1="49429" y1="84479" x2="56000" y2="88914"/>
                        <a14:backgroundMark x1="82603" y1="76655" x2="92571" y2="72062"/>
                        <a14:backgroundMark x1="61736" y1="86271" x2="61868" y2="86210"/>
                        <a14:backgroundMark x1="56000" y1="88914" x2="58304" y2="87852"/>
                        <a14:backgroundMark x1="92571" y1="72062" x2="95000" y2="65854"/>
                        <a14:backgroundMark x1="52286" y1="86253" x2="60000" y2="85366"/>
                        <a14:backgroundMark x1="60000" y1="85366" x2="67429" y2="85588"/>
                        <a14:backgroundMark x1="67429" y1="85588" x2="89143" y2="73614"/>
                        <a14:backgroundMark x1="89143" y1="73614" x2="89143" y2="73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4" b="3966"/>
          <a:stretch/>
        </p:blipFill>
        <p:spPr>
          <a:xfrm>
            <a:off x="1584128" y="891591"/>
            <a:ext cx="9023744" cy="5882365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93F71183-EC45-4DF8-A316-FDF8AF8835D8}"/>
              </a:ext>
            </a:extLst>
          </p:cNvPr>
          <p:cNvSpPr txBox="1"/>
          <p:nvPr/>
        </p:nvSpPr>
        <p:spPr>
          <a:xfrm>
            <a:off x="4475018" y="306816"/>
            <a:ext cx="3241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latin typeface="Comic Sans MS" panose="030F0702030302020204" pitchFamily="66" charset="0"/>
              </a:rPr>
              <a:t>Pokažimo Jurici 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1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zgrada, voda, na otvorenom, most&#10;&#10;Opis je automatski generiran">
            <a:extLst>
              <a:ext uri="{FF2B5EF4-FFF2-40B4-BE49-F238E27FC236}">
                <a16:creationId xmlns:a16="http://schemas.microsoft.com/office/drawing/2014/main" id="{112946EF-A057-4156-BF63-5B84EDA11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 na kojoj se prikazuje igračka, lutka, crtež&#10;&#10;Opis je automatski generiran">
            <a:extLst>
              <a:ext uri="{FF2B5EF4-FFF2-40B4-BE49-F238E27FC236}">
                <a16:creationId xmlns:a16="http://schemas.microsoft.com/office/drawing/2014/main" id="{68CB46F3-7F6B-430F-9803-C903FEC8F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0" b="95875" l="6425" r="97765">
                        <a14:foregroundMark x1="35196" y1="12625" x2="35196" y2="12625"/>
                        <a14:foregroundMark x1="35196" y1="12625" x2="35196" y2="12625"/>
                        <a14:foregroundMark x1="35196" y1="12625" x2="35196" y2="12625"/>
                        <a14:foregroundMark x1="35196" y1="12625" x2="48045" y2="9875"/>
                        <a14:foregroundMark x1="36592" y1="6875" x2="53352" y2="8500"/>
                        <a14:foregroundMark x1="53352" y1="8500" x2="56425" y2="9250"/>
                        <a14:foregroundMark x1="18715" y1="10625" x2="8939" y2="16500"/>
                        <a14:foregroundMark x1="8939" y1="16500" x2="8939" y2="18125"/>
                        <a14:foregroundMark x1="54749" y1="5625" x2="67598" y2="10750"/>
                        <a14:foregroundMark x1="67598" y1="10750" x2="68994" y2="13125"/>
                        <a14:foregroundMark x1="66480" y1="2250" x2="63687" y2="2250"/>
                        <a14:foregroundMark x1="6983" y1="52125" x2="6983" y2="52125"/>
                        <a14:foregroundMark x1="6983" y1="52125" x2="6983" y2="52125"/>
                        <a14:foregroundMark x1="6425" y1="19375" x2="6425" y2="19375"/>
                        <a14:foregroundMark x1="35754" y1="93500" x2="35754" y2="93500"/>
                        <a14:foregroundMark x1="35754" y1="93500" x2="31564" y2="92375"/>
                        <a14:foregroundMark x1="33240" y1="78375" x2="26816" y2="84875"/>
                        <a14:foregroundMark x1="26816" y1="84875" x2="26536" y2="91875"/>
                        <a14:foregroundMark x1="26536" y1="91875" x2="37151" y2="95875"/>
                        <a14:foregroundMark x1="60615" y1="77000" x2="63408" y2="84125"/>
                        <a14:foregroundMark x1="63408" y1="84125" x2="70391" y2="90625"/>
                        <a14:foregroundMark x1="70391" y1="90625" x2="81285" y2="90875"/>
                        <a14:foregroundMark x1="80447" y1="29000" x2="92458" y2="27750"/>
                        <a14:foregroundMark x1="88268" y1="24250" x2="88268" y2="24250"/>
                        <a14:foregroundMark x1="97765" y1="27125" x2="96369" y2="27625"/>
                        <a14:foregroundMark x1="93017" y1="25125" x2="92458" y2="26375"/>
                        <a14:foregroundMark x1="88827" y1="23500" x2="88827" y2="23500"/>
                        <a14:foregroundMark x1="94693" y1="25625" x2="94693" y2="2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9412" y="2263807"/>
            <a:ext cx="1043860" cy="2299218"/>
          </a:xfrm>
          <a:prstGeom prst="rect">
            <a:avLst/>
          </a:prstGeom>
        </p:spPr>
      </p:pic>
      <p:pic>
        <p:nvPicPr>
          <p:cNvPr id="9" name="Slika 8" descr="Slika na kojoj se prikazuje crtež&#10;&#10;Opis je automatski generiran">
            <a:extLst>
              <a:ext uri="{FF2B5EF4-FFF2-40B4-BE49-F238E27FC236}">
                <a16:creationId xmlns:a16="http://schemas.microsoft.com/office/drawing/2014/main" id="{BEF587E8-5D17-4EF1-9690-2D9032AA1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0" b="97857" l="2119" r="95339">
                        <a14:foregroundMark x1="36017" y1="8571" x2="36017" y2="7857"/>
                        <a14:foregroundMark x1="48729" y1="3810" x2="41949" y2="3810"/>
                        <a14:foregroundMark x1="8051" y1="17143" x2="8051" y2="20952"/>
                        <a14:foregroundMark x1="34322" y1="26905" x2="33051" y2="29286"/>
                        <a14:foregroundMark x1="34322" y1="26429" x2="30508" y2="27619"/>
                        <a14:foregroundMark x1="63136" y1="23810" x2="58051" y2="24524"/>
                        <a14:foregroundMark x1="53390" y1="33810" x2="47034" y2="34762"/>
                        <a14:foregroundMark x1="45763" y1="44048" x2="55508" y2="45238"/>
                        <a14:foregroundMark x1="43220" y1="62619" x2="38983" y2="62381"/>
                        <a14:foregroundMark x1="61864" y1="63095" x2="63983" y2="61190"/>
                        <a14:foregroundMark x1="47881" y1="70238" x2="47458" y2="73095"/>
                        <a14:foregroundMark x1="25847" y1="88333" x2="13559" y2="94524"/>
                        <a14:foregroundMark x1="13559" y1="94524" x2="6780" y2="95714"/>
                        <a14:foregroundMark x1="91525" y1="80476" x2="90254" y2="89762"/>
                        <a14:foregroundMark x1="90254" y1="89762" x2="87288" y2="92381"/>
                        <a14:foregroundMark x1="91949" y1="92381" x2="95339" y2="81667"/>
                        <a14:foregroundMark x1="84322" y1="90476" x2="89831" y2="94286"/>
                        <a14:foregroundMark x1="82627" y1="93333" x2="82627" y2="90952"/>
                        <a14:foregroundMark x1="83898" y1="94524" x2="88559" y2="95476"/>
                        <a14:foregroundMark x1="89831" y1="88571" x2="85593" y2="88571"/>
                        <a14:foregroundMark x1="11441" y1="93810" x2="3814" y2="98095"/>
                        <a14:foregroundMark x1="2119" y1="96190" x2="10169" y2="93333"/>
                        <a14:foregroundMark x1="11017" y1="92381" x2="14831" y2="92857"/>
                        <a14:foregroundMark x1="8898" y1="93333" x2="8898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90" y="2059619"/>
            <a:ext cx="1043861" cy="2107720"/>
          </a:xfrm>
          <a:prstGeom prst="rect">
            <a:avLst/>
          </a:prstGeom>
        </p:spPr>
      </p:pic>
      <p:sp>
        <p:nvSpPr>
          <p:cNvPr id="11" name="Oblačić za govor: ovalni 10">
            <a:extLst>
              <a:ext uri="{FF2B5EF4-FFF2-40B4-BE49-F238E27FC236}">
                <a16:creationId xmlns:a16="http://schemas.microsoft.com/office/drawing/2014/main" id="{062FCD0D-4034-4A01-B598-8BC340223244}"/>
              </a:ext>
            </a:extLst>
          </p:cNvPr>
          <p:cNvSpPr/>
          <p:nvPr/>
        </p:nvSpPr>
        <p:spPr>
          <a:xfrm>
            <a:off x="5734976" y="1100831"/>
            <a:ext cx="4166126" cy="2672179"/>
          </a:xfrm>
          <a:prstGeom prst="wedgeEllipseCallout">
            <a:avLst>
              <a:gd name="adj1" fmla="val 59112"/>
              <a:gd name="adj2" fmla="val 136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CEEBA223-B267-4C27-92A3-709084F08E48}"/>
              </a:ext>
            </a:extLst>
          </p:cNvPr>
          <p:cNvSpPr/>
          <p:nvPr/>
        </p:nvSpPr>
        <p:spPr>
          <a:xfrm>
            <a:off x="5962556" y="1480837"/>
            <a:ext cx="37467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dirty="0">
                <a:latin typeface="Comic Sans MS" panose="030F0702030302020204" pitchFamily="66" charset="0"/>
              </a:rPr>
              <a:t>Evo upravo se nalazimo </a:t>
            </a:r>
          </a:p>
          <a:p>
            <a:pPr algn="ctr"/>
            <a:r>
              <a:rPr lang="hr-HR" dirty="0">
                <a:latin typeface="Comic Sans MS" panose="030F0702030302020204" pitchFamily="66" charset="0"/>
              </a:rPr>
              <a:t>na zadarskom mostu koji nas vodi na Poluotok. Ove kamene gradske zidine ispred nas zovu se </a:t>
            </a:r>
            <a:r>
              <a:rPr lang="hr-HR" b="1" dirty="0">
                <a:solidFill>
                  <a:srgbClr val="FF0000"/>
                </a:solidFill>
                <a:latin typeface="Comic Sans MS" panose="030F0702030302020204" pitchFamily="66" charset="0"/>
              </a:rPr>
              <a:t>Bedemi</a:t>
            </a:r>
            <a:r>
              <a:rPr lang="hr-HR" dirty="0">
                <a:latin typeface="Comic Sans MS" panose="030F0702030302020204" pitchFamily="66" charset="0"/>
              </a:rPr>
              <a:t>. Ovo je jedan od 8 ulaza u grad. Bedemi su nekad štitili grad </a:t>
            </a:r>
          </a:p>
          <a:p>
            <a:pPr algn="ctr"/>
            <a:r>
              <a:rPr lang="hr-HR" dirty="0">
                <a:latin typeface="Comic Sans MS" panose="030F0702030302020204" pitchFamily="66" charset="0"/>
              </a:rPr>
              <a:t>od neprijatelja.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5" name="Oblak 14">
            <a:extLst>
              <a:ext uri="{FF2B5EF4-FFF2-40B4-BE49-F238E27FC236}">
                <a16:creationId xmlns:a16="http://schemas.microsoft.com/office/drawing/2014/main" id="{A8D9642C-396C-4788-B194-B982CD2E9C4F}"/>
              </a:ext>
            </a:extLst>
          </p:cNvPr>
          <p:cNvSpPr/>
          <p:nvPr/>
        </p:nvSpPr>
        <p:spPr>
          <a:xfrm>
            <a:off x="124288" y="202041"/>
            <a:ext cx="1828800" cy="132318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blak 20">
            <a:extLst>
              <a:ext uri="{FF2B5EF4-FFF2-40B4-BE49-F238E27FC236}">
                <a16:creationId xmlns:a16="http://schemas.microsoft.com/office/drawing/2014/main" id="{5035F76C-86AE-46B8-883C-0BA9B8696512}"/>
              </a:ext>
            </a:extLst>
          </p:cNvPr>
          <p:cNvSpPr/>
          <p:nvPr/>
        </p:nvSpPr>
        <p:spPr>
          <a:xfrm>
            <a:off x="967897" y="288484"/>
            <a:ext cx="1961965" cy="1323185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46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zgrada, na otvorenom, sat, toranj&#10;&#10;Opis je automatski generiran">
            <a:extLst>
              <a:ext uri="{FF2B5EF4-FFF2-40B4-BE49-F238E27FC236}">
                <a16:creationId xmlns:a16="http://schemas.microsoft.com/office/drawing/2014/main" id="{8E38FBC5-14EB-4620-B3AB-B82604B513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7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pic>
        <p:nvPicPr>
          <p:cNvPr id="6" name="Slika 5" descr="Slika na kojoj se prikazuje crtež&#10;&#10;Opis je automatski generiran">
            <a:extLst>
              <a:ext uri="{FF2B5EF4-FFF2-40B4-BE49-F238E27FC236}">
                <a16:creationId xmlns:a16="http://schemas.microsoft.com/office/drawing/2014/main" id="{E4F613EC-174E-4CB1-ADAA-15C6AD4353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0" b="97857" l="2119" r="95339">
                        <a14:foregroundMark x1="36017" y1="8571" x2="36017" y2="7857"/>
                        <a14:foregroundMark x1="48729" y1="3810" x2="41949" y2="3810"/>
                        <a14:foregroundMark x1="8051" y1="17143" x2="8051" y2="20952"/>
                        <a14:foregroundMark x1="34322" y1="26905" x2="33051" y2="29286"/>
                        <a14:foregroundMark x1="34322" y1="26429" x2="30508" y2="27619"/>
                        <a14:foregroundMark x1="63136" y1="23810" x2="58051" y2="24524"/>
                        <a14:foregroundMark x1="53390" y1="33810" x2="47034" y2="34762"/>
                        <a14:foregroundMark x1="45763" y1="44048" x2="55508" y2="45238"/>
                        <a14:foregroundMark x1="43220" y1="62619" x2="38983" y2="62381"/>
                        <a14:foregroundMark x1="61864" y1="63095" x2="63983" y2="61190"/>
                        <a14:foregroundMark x1="47881" y1="70238" x2="47458" y2="73095"/>
                        <a14:foregroundMark x1="25847" y1="88333" x2="13559" y2="94524"/>
                        <a14:foregroundMark x1="13559" y1="94524" x2="6780" y2="95714"/>
                        <a14:foregroundMark x1="91525" y1="80476" x2="90254" y2="89762"/>
                        <a14:foregroundMark x1="90254" y1="89762" x2="87288" y2="92381"/>
                        <a14:foregroundMark x1="91949" y1="92381" x2="95339" y2="81667"/>
                        <a14:foregroundMark x1="84322" y1="90476" x2="89831" y2="94286"/>
                        <a14:foregroundMark x1="82627" y1="93333" x2="82627" y2="90952"/>
                        <a14:foregroundMark x1="83898" y1="94524" x2="88559" y2="95476"/>
                        <a14:foregroundMark x1="89831" y1="88571" x2="85593" y2="88571"/>
                        <a14:foregroundMark x1="11441" y1="93810" x2="3814" y2="98095"/>
                        <a14:foregroundMark x1="2119" y1="96190" x2="10169" y2="93333"/>
                        <a14:foregroundMark x1="11017" y1="92381" x2="14831" y2="92857"/>
                        <a14:foregroundMark x1="8898" y1="93333" x2="8898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5262" y="4703402"/>
            <a:ext cx="1093937" cy="1991225"/>
          </a:xfrm>
          <a:prstGeom prst="rect">
            <a:avLst/>
          </a:prstGeom>
        </p:spPr>
      </p:pic>
      <p:pic>
        <p:nvPicPr>
          <p:cNvPr id="7" name="Slika 6" descr="Slika na kojoj se prikazuje igračka, lutka, crtež&#10;&#10;Opis je automatski generiran">
            <a:extLst>
              <a:ext uri="{FF2B5EF4-FFF2-40B4-BE49-F238E27FC236}">
                <a16:creationId xmlns:a16="http://schemas.microsoft.com/office/drawing/2014/main" id="{09B25BAD-C7CE-4CFB-A713-C750A84700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50" b="95875" l="6425" r="97765">
                        <a14:foregroundMark x1="35196" y1="12625" x2="35196" y2="12625"/>
                        <a14:foregroundMark x1="35196" y1="12625" x2="35196" y2="12625"/>
                        <a14:foregroundMark x1="35196" y1="12625" x2="35196" y2="12625"/>
                        <a14:foregroundMark x1="35196" y1="12625" x2="48045" y2="9875"/>
                        <a14:foregroundMark x1="36592" y1="6875" x2="53352" y2="8500"/>
                        <a14:foregroundMark x1="53352" y1="8500" x2="56425" y2="9250"/>
                        <a14:foregroundMark x1="18715" y1="10625" x2="8939" y2="16500"/>
                        <a14:foregroundMark x1="8939" y1="16500" x2="8939" y2="18125"/>
                        <a14:foregroundMark x1="54749" y1="5625" x2="67598" y2="10750"/>
                        <a14:foregroundMark x1="67598" y1="10750" x2="68994" y2="13125"/>
                        <a14:foregroundMark x1="66480" y1="2250" x2="63687" y2="2250"/>
                        <a14:foregroundMark x1="6983" y1="52125" x2="6983" y2="52125"/>
                        <a14:foregroundMark x1="6983" y1="52125" x2="6983" y2="52125"/>
                        <a14:foregroundMark x1="6425" y1="19375" x2="6425" y2="19375"/>
                        <a14:foregroundMark x1="35754" y1="93500" x2="35754" y2="93500"/>
                        <a14:foregroundMark x1="35754" y1="93500" x2="31564" y2="92375"/>
                        <a14:foregroundMark x1="33240" y1="78375" x2="26816" y2="84875"/>
                        <a14:foregroundMark x1="26816" y1="84875" x2="26536" y2="91875"/>
                        <a14:foregroundMark x1="26536" y1="91875" x2="37151" y2="95875"/>
                        <a14:foregroundMark x1="60615" y1="77000" x2="63408" y2="84125"/>
                        <a14:foregroundMark x1="63408" y1="84125" x2="70391" y2="90625"/>
                        <a14:foregroundMark x1="70391" y1="90625" x2="81285" y2="90875"/>
                        <a14:foregroundMark x1="80447" y1="29000" x2="92458" y2="27750"/>
                        <a14:foregroundMark x1="88268" y1="24250" x2="88268" y2="24250"/>
                        <a14:foregroundMark x1="97765" y1="27125" x2="96369" y2="27625"/>
                        <a14:foregroundMark x1="93017" y1="25125" x2="92458" y2="26375"/>
                        <a14:foregroundMark x1="88827" y1="23500" x2="88827" y2="23500"/>
                        <a14:foregroundMark x1="94693" y1="25625" x2="94693" y2="2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1786" y="4631275"/>
            <a:ext cx="972233" cy="2112424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id="{B1D17653-C8B1-4844-984C-05DC820628C0}"/>
              </a:ext>
            </a:extLst>
          </p:cNvPr>
          <p:cNvSpPr/>
          <p:nvPr/>
        </p:nvSpPr>
        <p:spPr>
          <a:xfrm>
            <a:off x="7676477" y="4083728"/>
            <a:ext cx="1844267" cy="1080554"/>
          </a:xfrm>
          <a:prstGeom prst="wedgeEllipseCallout">
            <a:avLst>
              <a:gd name="adj1" fmla="val -63873"/>
              <a:gd name="adj2" fmla="val 512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1F61FFB7-9364-42B0-BC67-6B8C3D54E5B2}"/>
              </a:ext>
            </a:extLst>
          </p:cNvPr>
          <p:cNvSpPr txBox="1"/>
          <p:nvPr/>
        </p:nvSpPr>
        <p:spPr>
          <a:xfrm>
            <a:off x="7778439" y="4338887"/>
            <a:ext cx="1640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A gdje se sada nalazimo?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0" name="Oblačić za govor: ovalni 9">
            <a:extLst>
              <a:ext uri="{FF2B5EF4-FFF2-40B4-BE49-F238E27FC236}">
                <a16:creationId xmlns:a16="http://schemas.microsoft.com/office/drawing/2014/main" id="{2E57518F-0E74-4D07-9E55-70C64C2ED130}"/>
              </a:ext>
            </a:extLst>
          </p:cNvPr>
          <p:cNvSpPr/>
          <p:nvPr/>
        </p:nvSpPr>
        <p:spPr>
          <a:xfrm>
            <a:off x="1293417" y="2911876"/>
            <a:ext cx="2940627" cy="1900314"/>
          </a:xfrm>
          <a:prstGeom prst="wedgeEllipseCallout">
            <a:avLst>
              <a:gd name="adj1" fmla="val 47327"/>
              <a:gd name="adj2" fmla="val 743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101768A-22FE-4510-A614-5EBE929D0B10}"/>
              </a:ext>
            </a:extLst>
          </p:cNvPr>
          <p:cNvSpPr txBox="1"/>
          <p:nvPr/>
        </p:nvSpPr>
        <p:spPr>
          <a:xfrm>
            <a:off x="1386934" y="3077203"/>
            <a:ext cx="2753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Sada se nalazimo na </a:t>
            </a:r>
            <a:r>
              <a:rPr lang="hr-H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Narodnom trgu</a:t>
            </a:r>
            <a:r>
              <a:rPr lang="hr-HR" sz="1600" dirty="0">
                <a:latin typeface="Comic Sans MS" panose="030F0702030302020204" pitchFamily="66" charset="0"/>
              </a:rPr>
              <a:t>. Ovo mjesto gdje vidiš sat naziva se </a:t>
            </a:r>
            <a:r>
              <a:rPr lang="hr-H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Gradska straža</a:t>
            </a:r>
            <a:r>
              <a:rPr lang="hr-HR" sz="1600" dirty="0">
                <a:latin typeface="Comic Sans MS" panose="030F0702030302020204" pitchFamily="66" charset="0"/>
              </a:rPr>
              <a:t>, a u njoj je smješten Etnološki muzej.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2" name="Oblačić za govor: ovalni 11">
            <a:extLst>
              <a:ext uri="{FF2B5EF4-FFF2-40B4-BE49-F238E27FC236}">
                <a16:creationId xmlns:a16="http://schemas.microsoft.com/office/drawing/2014/main" id="{51442FF7-137A-4EB8-A609-DFDEA7E7EF21}"/>
              </a:ext>
            </a:extLst>
          </p:cNvPr>
          <p:cNvSpPr/>
          <p:nvPr/>
        </p:nvSpPr>
        <p:spPr>
          <a:xfrm>
            <a:off x="1134476" y="4579245"/>
            <a:ext cx="2708701" cy="1378907"/>
          </a:xfrm>
          <a:prstGeom prst="wedgeEllipseCallout">
            <a:avLst>
              <a:gd name="adj1" fmla="val 61158"/>
              <a:gd name="adj2" fmla="val 26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F373D7CB-B51B-4B24-9B8F-F6F59122D877}"/>
              </a:ext>
            </a:extLst>
          </p:cNvPr>
          <p:cNvSpPr txBox="1"/>
          <p:nvPr/>
        </p:nvSpPr>
        <p:spPr>
          <a:xfrm>
            <a:off x="1175886" y="4807508"/>
            <a:ext cx="2625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Nasuprot se nalazi </a:t>
            </a:r>
            <a:r>
              <a:rPr lang="hr-H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Gradska loža </a:t>
            </a:r>
            <a:r>
              <a:rPr lang="hr-HR" sz="1600" dirty="0">
                <a:latin typeface="Comic Sans MS" panose="030F0702030302020204" pitchFamily="66" charset="0"/>
              </a:rPr>
              <a:t>u kojoj se često održavaju izložbe</a:t>
            </a:r>
            <a:r>
              <a:rPr lang="hr-HR" dirty="0"/>
              <a:t>.</a:t>
            </a:r>
            <a:endParaRPr lang="en-US" dirty="0"/>
          </a:p>
        </p:txBody>
      </p:sp>
      <p:pic>
        <p:nvPicPr>
          <p:cNvPr id="2" name="ZADAR JE U SRCU MOME - Đani Maršan">
            <a:hlinkClick r:id="" action="ppaction://media"/>
            <a:extLst>
              <a:ext uri="{FF2B5EF4-FFF2-40B4-BE49-F238E27FC236}">
                <a16:creationId xmlns:a16="http://schemas.microsoft.com/office/drawing/2014/main" id="{2D8BBB94-6BC7-4AA2-B21A-4C8B16265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5856" y="1851168"/>
            <a:ext cx="407232" cy="4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3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zgrada, na otvorenom, pločnik, ulica&#10;&#10;Opis je automatski generiran">
            <a:extLst>
              <a:ext uri="{FF2B5EF4-FFF2-40B4-BE49-F238E27FC236}">
                <a16:creationId xmlns:a16="http://schemas.microsoft.com/office/drawing/2014/main" id="{13F95362-9F1C-407F-B44B-0632B176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 b="12009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6" name="Slika 5" descr="Slika na kojoj se prikazuje crtež&#10;&#10;Opis je automatski generiran">
            <a:extLst>
              <a:ext uri="{FF2B5EF4-FFF2-40B4-BE49-F238E27FC236}">
                <a16:creationId xmlns:a16="http://schemas.microsoft.com/office/drawing/2014/main" id="{9CBE3896-349C-4F6E-8D8E-16924216A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0" b="97857" l="2119" r="95339">
                        <a14:foregroundMark x1="36017" y1="8571" x2="36017" y2="7857"/>
                        <a14:foregroundMark x1="48729" y1="3810" x2="41949" y2="3810"/>
                        <a14:foregroundMark x1="8051" y1="17143" x2="8051" y2="20952"/>
                        <a14:foregroundMark x1="34322" y1="26905" x2="33051" y2="29286"/>
                        <a14:foregroundMark x1="34322" y1="26429" x2="30508" y2="27619"/>
                        <a14:foregroundMark x1="63136" y1="23810" x2="58051" y2="24524"/>
                        <a14:foregroundMark x1="53390" y1="33810" x2="47034" y2="34762"/>
                        <a14:foregroundMark x1="45763" y1="44048" x2="55508" y2="45238"/>
                        <a14:foregroundMark x1="43220" y1="62619" x2="38983" y2="62381"/>
                        <a14:foregroundMark x1="61864" y1="63095" x2="63983" y2="61190"/>
                        <a14:foregroundMark x1="47881" y1="70238" x2="47458" y2="73095"/>
                        <a14:foregroundMark x1="25847" y1="88333" x2="13559" y2="94524"/>
                        <a14:foregroundMark x1="13559" y1="94524" x2="6780" y2="95714"/>
                        <a14:foregroundMark x1="91525" y1="80476" x2="90254" y2="89762"/>
                        <a14:foregroundMark x1="90254" y1="89762" x2="87288" y2="92381"/>
                        <a14:foregroundMark x1="91949" y1="92381" x2="95339" y2="81667"/>
                        <a14:foregroundMark x1="84322" y1="90476" x2="89831" y2="94286"/>
                        <a14:foregroundMark x1="82627" y1="93333" x2="82627" y2="90952"/>
                        <a14:foregroundMark x1="83898" y1="94524" x2="88559" y2="95476"/>
                        <a14:foregroundMark x1="89831" y1="88571" x2="85593" y2="88571"/>
                        <a14:foregroundMark x1="11441" y1="93810" x2="3814" y2="98095"/>
                        <a14:foregroundMark x1="2119" y1="96190" x2="10169" y2="93333"/>
                        <a14:foregroundMark x1="11017" y1="92381" x2="14831" y2="92857"/>
                        <a14:foregroundMark x1="8898" y1="93333" x2="8898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5446" y="3844637"/>
            <a:ext cx="942696" cy="1715930"/>
          </a:xfrm>
          <a:prstGeom prst="rect">
            <a:avLst/>
          </a:prstGeom>
        </p:spPr>
      </p:pic>
      <p:pic>
        <p:nvPicPr>
          <p:cNvPr id="7" name="Slika 6" descr="Slika na kojoj se prikazuje igračka, lutka, crtež&#10;&#10;Opis je automatski generiran">
            <a:extLst>
              <a:ext uri="{FF2B5EF4-FFF2-40B4-BE49-F238E27FC236}">
                <a16:creationId xmlns:a16="http://schemas.microsoft.com/office/drawing/2014/main" id="{7EFEBD5E-CA8B-471C-ABD4-17970F29CF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50" b="95875" l="6425" r="97765">
                        <a14:foregroundMark x1="35196" y1="12625" x2="35196" y2="12625"/>
                        <a14:foregroundMark x1="35196" y1="12625" x2="35196" y2="12625"/>
                        <a14:foregroundMark x1="35196" y1="12625" x2="35196" y2="12625"/>
                        <a14:foregroundMark x1="35196" y1="12625" x2="48045" y2="9875"/>
                        <a14:foregroundMark x1="36592" y1="6875" x2="53352" y2="8500"/>
                        <a14:foregroundMark x1="53352" y1="8500" x2="56425" y2="9250"/>
                        <a14:foregroundMark x1="18715" y1="10625" x2="8939" y2="16500"/>
                        <a14:foregroundMark x1="8939" y1="16500" x2="8939" y2="18125"/>
                        <a14:foregroundMark x1="54749" y1="5625" x2="67598" y2="10750"/>
                        <a14:foregroundMark x1="67598" y1="10750" x2="68994" y2="13125"/>
                        <a14:foregroundMark x1="66480" y1="2250" x2="63687" y2="2250"/>
                        <a14:foregroundMark x1="6983" y1="52125" x2="6983" y2="52125"/>
                        <a14:foregroundMark x1="6983" y1="52125" x2="6983" y2="52125"/>
                        <a14:foregroundMark x1="6425" y1="19375" x2="6425" y2="19375"/>
                        <a14:foregroundMark x1="35754" y1="93500" x2="35754" y2="93500"/>
                        <a14:foregroundMark x1="35754" y1="93500" x2="31564" y2="92375"/>
                        <a14:foregroundMark x1="33240" y1="78375" x2="26816" y2="84875"/>
                        <a14:foregroundMark x1="26816" y1="84875" x2="26536" y2="91875"/>
                        <a14:foregroundMark x1="26536" y1="91875" x2="37151" y2="95875"/>
                        <a14:foregroundMark x1="60615" y1="77000" x2="63408" y2="84125"/>
                        <a14:foregroundMark x1="63408" y1="84125" x2="70391" y2="90625"/>
                        <a14:foregroundMark x1="70391" y1="90625" x2="81285" y2="90875"/>
                        <a14:foregroundMark x1="80447" y1="29000" x2="92458" y2="27750"/>
                        <a14:foregroundMark x1="88268" y1="24250" x2="88268" y2="24250"/>
                        <a14:foregroundMark x1="97765" y1="27125" x2="96369" y2="27625"/>
                        <a14:foregroundMark x1="93017" y1="25125" x2="92458" y2="26375"/>
                        <a14:foregroundMark x1="88827" y1="23500" x2="88827" y2="23500"/>
                        <a14:foregroundMark x1="94693" y1="25625" x2="94693" y2="2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1379" y="4142578"/>
            <a:ext cx="1196165" cy="2598975"/>
          </a:xfrm>
          <a:prstGeom prst="rect">
            <a:avLst/>
          </a:prstGeom>
        </p:spPr>
      </p:pic>
      <p:sp>
        <p:nvSpPr>
          <p:cNvPr id="9" name="Oblačić za govor: ovalni 8">
            <a:extLst>
              <a:ext uri="{FF2B5EF4-FFF2-40B4-BE49-F238E27FC236}">
                <a16:creationId xmlns:a16="http://schemas.microsoft.com/office/drawing/2014/main" id="{FF266F17-48BD-472B-83D3-559DE26E1800}"/>
              </a:ext>
            </a:extLst>
          </p:cNvPr>
          <p:cNvSpPr/>
          <p:nvPr/>
        </p:nvSpPr>
        <p:spPr>
          <a:xfrm>
            <a:off x="7310700" y="3335482"/>
            <a:ext cx="2660073" cy="1367120"/>
          </a:xfrm>
          <a:prstGeom prst="wedgeEllipseCallout">
            <a:avLst>
              <a:gd name="adj1" fmla="val -45260"/>
              <a:gd name="adj2" fmla="val 48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FC522DC9-17B6-4781-99E9-2D66970213AE}"/>
              </a:ext>
            </a:extLst>
          </p:cNvPr>
          <p:cNvSpPr txBox="1"/>
          <p:nvPr/>
        </p:nvSpPr>
        <p:spPr>
          <a:xfrm>
            <a:off x="7409413" y="3690841"/>
            <a:ext cx="2462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err="1">
                <a:latin typeface="Comic Sans MS" panose="030F0702030302020204" pitchFamily="66" charset="0"/>
              </a:rPr>
              <a:t>Vauuuu</a:t>
            </a:r>
            <a:r>
              <a:rPr lang="hr-HR" sz="1600" dirty="0">
                <a:latin typeface="Comic Sans MS" panose="030F0702030302020204" pitchFamily="66" charset="0"/>
              </a:rPr>
              <a:t>…kako je duga i pravilnog oblika ova ulica!!!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1" name="Oblačić za govor: ovalni 10">
            <a:extLst>
              <a:ext uri="{FF2B5EF4-FFF2-40B4-BE49-F238E27FC236}">
                <a16:creationId xmlns:a16="http://schemas.microsoft.com/office/drawing/2014/main" id="{0C7B09EF-B000-4CFB-AD56-BB08DA51E766}"/>
              </a:ext>
            </a:extLst>
          </p:cNvPr>
          <p:cNvSpPr/>
          <p:nvPr/>
        </p:nvSpPr>
        <p:spPr>
          <a:xfrm>
            <a:off x="1080655" y="2743200"/>
            <a:ext cx="3699163" cy="1814876"/>
          </a:xfrm>
          <a:prstGeom prst="wedgeEllipseCallout">
            <a:avLst>
              <a:gd name="adj1" fmla="val 46859"/>
              <a:gd name="adj2" fmla="val 423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ABB21267-CFA2-425B-A0E6-5646E725EE12}"/>
              </a:ext>
            </a:extLst>
          </p:cNvPr>
          <p:cNvSpPr txBox="1"/>
          <p:nvPr/>
        </p:nvSpPr>
        <p:spPr>
          <a:xfrm>
            <a:off x="1247947" y="3029121"/>
            <a:ext cx="33645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Ta ulica naziva se </a:t>
            </a:r>
            <a:r>
              <a:rPr lang="hr-H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Kalelarga</a:t>
            </a:r>
            <a:r>
              <a:rPr lang="hr-HR" sz="1600" b="1" dirty="0">
                <a:latin typeface="Comic Sans MS" panose="030F0702030302020204" pitchFamily="66" charset="0"/>
              </a:rPr>
              <a:t> </a:t>
            </a:r>
            <a:r>
              <a:rPr lang="hr-HR" sz="1600" dirty="0">
                <a:latin typeface="Comic Sans MS" panose="030F0702030302020204" pitchFamily="66" charset="0"/>
              </a:rPr>
              <a:t>(</a:t>
            </a:r>
            <a:r>
              <a:rPr lang="hr-H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Široka ulica</a:t>
            </a:r>
            <a:r>
              <a:rPr lang="hr-HR" sz="1600" dirty="0">
                <a:latin typeface="Comic Sans MS" panose="030F0702030302020204" pitchFamily="66" charset="0"/>
              </a:rPr>
              <a:t>). Ona se proteže od </a:t>
            </a:r>
            <a:r>
              <a:rPr lang="hr-H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Trga Petra Zoranića</a:t>
            </a:r>
            <a:r>
              <a:rPr lang="hr-HR" sz="1600" b="1" dirty="0">
                <a:latin typeface="Comic Sans MS" panose="030F0702030302020204" pitchFamily="66" charset="0"/>
              </a:rPr>
              <a:t> </a:t>
            </a:r>
            <a:r>
              <a:rPr lang="hr-HR" sz="1600" dirty="0">
                <a:latin typeface="Comic Sans MS" panose="030F0702030302020204" pitchFamily="66" charset="0"/>
              </a:rPr>
              <a:t>(gdje se održava Advent) do crkve </a:t>
            </a:r>
            <a:r>
              <a:rPr lang="hr-H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Gospe od Zdravlja</a:t>
            </a:r>
            <a:r>
              <a:rPr lang="hr-HR" sz="1600" dirty="0">
                <a:latin typeface="Comic Sans MS" panose="030F0702030302020204" pitchFamily="66" charset="0"/>
              </a:rPr>
              <a:t>.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2" name="Tomislav Ivčić Kalelarga">
            <a:hlinkClick r:id="" action="ppaction://media"/>
            <a:extLst>
              <a:ext uri="{FF2B5EF4-FFF2-40B4-BE49-F238E27FC236}">
                <a16:creationId xmlns:a16="http://schemas.microsoft.com/office/drawing/2014/main" id="{FAB48A13-0598-4B10-9452-0A246D0D3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94072" y="710213"/>
            <a:ext cx="307251" cy="30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0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na zatvorenom, soba, živo, stolac&#10;&#10;Opis je automatski generiran">
            <a:extLst>
              <a:ext uri="{FF2B5EF4-FFF2-40B4-BE49-F238E27FC236}">
                <a16:creationId xmlns:a16="http://schemas.microsoft.com/office/drawing/2014/main" id="{0E757DF5-0B8E-4560-BD25-1145779A8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8" b="8687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pic>
        <p:nvPicPr>
          <p:cNvPr id="6" name="Slika 5" descr="Slika na kojoj se prikazuje crtež&#10;&#10;Opis je automatski generiran">
            <a:extLst>
              <a:ext uri="{FF2B5EF4-FFF2-40B4-BE49-F238E27FC236}">
                <a16:creationId xmlns:a16="http://schemas.microsoft.com/office/drawing/2014/main" id="{125C85E8-5BD3-4828-833C-9F3234397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7857" l="2119" r="95339">
                        <a14:foregroundMark x1="36017" y1="8571" x2="36017" y2="7857"/>
                        <a14:foregroundMark x1="48729" y1="3810" x2="41949" y2="3810"/>
                        <a14:foregroundMark x1="8051" y1="17143" x2="8051" y2="20952"/>
                        <a14:foregroundMark x1="34322" y1="26905" x2="33051" y2="29286"/>
                        <a14:foregroundMark x1="34322" y1="26429" x2="30508" y2="27619"/>
                        <a14:foregroundMark x1="63136" y1="23810" x2="58051" y2="24524"/>
                        <a14:foregroundMark x1="53390" y1="33810" x2="47034" y2="34762"/>
                        <a14:foregroundMark x1="45763" y1="44048" x2="55508" y2="45238"/>
                        <a14:foregroundMark x1="43220" y1="62619" x2="38983" y2="62381"/>
                        <a14:foregroundMark x1="61864" y1="63095" x2="63983" y2="61190"/>
                        <a14:foregroundMark x1="47881" y1="70238" x2="47458" y2="73095"/>
                        <a14:foregroundMark x1="25847" y1="88333" x2="13559" y2="94524"/>
                        <a14:foregroundMark x1="13559" y1="94524" x2="6780" y2="95714"/>
                        <a14:foregroundMark x1="91525" y1="80476" x2="90254" y2="89762"/>
                        <a14:foregroundMark x1="90254" y1="89762" x2="87288" y2="92381"/>
                        <a14:foregroundMark x1="91949" y1="92381" x2="95339" y2="81667"/>
                        <a14:foregroundMark x1="84322" y1="90476" x2="89831" y2="94286"/>
                        <a14:foregroundMark x1="82627" y1="93333" x2="82627" y2="90952"/>
                        <a14:foregroundMark x1="83898" y1="94524" x2="88559" y2="95476"/>
                        <a14:foregroundMark x1="89831" y1="88571" x2="85593" y2="88571"/>
                        <a14:foregroundMark x1="11441" y1="93810" x2="3814" y2="98095"/>
                        <a14:foregroundMark x1="2119" y1="96190" x2="10169" y2="93333"/>
                        <a14:foregroundMark x1="11017" y1="92381" x2="14831" y2="92857"/>
                        <a14:foregroundMark x1="8898" y1="93333" x2="8898" y2="93333"/>
                        <a14:backgroundMark x1="424" y1="93333" x2="424" y2="93333"/>
                        <a14:backgroundMark x1="424" y1="93333" x2="424" y2="93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076" y="4234074"/>
            <a:ext cx="1274181" cy="2322067"/>
          </a:xfrm>
          <a:prstGeom prst="rect">
            <a:avLst/>
          </a:prstGeom>
        </p:spPr>
      </p:pic>
      <p:pic>
        <p:nvPicPr>
          <p:cNvPr id="7" name="Slika 6" descr="Slika na kojoj se prikazuje igračka, lutka, crtež&#10;&#10;Opis je automatski generiran">
            <a:extLst>
              <a:ext uri="{FF2B5EF4-FFF2-40B4-BE49-F238E27FC236}">
                <a16:creationId xmlns:a16="http://schemas.microsoft.com/office/drawing/2014/main" id="{23E81159-86D7-42DF-8075-C6786EEA8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50" b="95875" l="6425" r="97765">
                        <a14:foregroundMark x1="35196" y1="12625" x2="35196" y2="12625"/>
                        <a14:foregroundMark x1="35196" y1="12625" x2="35196" y2="12625"/>
                        <a14:foregroundMark x1="35196" y1="12625" x2="35196" y2="12625"/>
                        <a14:foregroundMark x1="35196" y1="12625" x2="48045" y2="9875"/>
                        <a14:foregroundMark x1="36592" y1="6875" x2="53352" y2="8500"/>
                        <a14:foregroundMark x1="53352" y1="8500" x2="56425" y2="9250"/>
                        <a14:foregroundMark x1="18715" y1="10625" x2="8939" y2="16500"/>
                        <a14:foregroundMark x1="8939" y1="16500" x2="8939" y2="18125"/>
                        <a14:foregroundMark x1="54749" y1="5625" x2="67598" y2="10750"/>
                        <a14:foregroundMark x1="67598" y1="10750" x2="68994" y2="13125"/>
                        <a14:foregroundMark x1="66480" y1="2250" x2="63687" y2="2250"/>
                        <a14:foregroundMark x1="6983" y1="52125" x2="6983" y2="52125"/>
                        <a14:foregroundMark x1="6983" y1="52125" x2="6983" y2="52125"/>
                        <a14:foregroundMark x1="6425" y1="19375" x2="6425" y2="19375"/>
                        <a14:foregroundMark x1="26536" y1="91875" x2="28921" y2="92774"/>
                        <a14:foregroundMark x1="61105" y1="78250" x2="61292" y2="78727"/>
                        <a14:foregroundMark x1="65557" y1="86125" x2="66094" y2="86625"/>
                        <a14:foregroundMark x1="65152" y1="85748" x2="65557" y2="86125"/>
                        <a14:foregroundMark x1="80447" y1="29000" x2="92458" y2="27750"/>
                        <a14:foregroundMark x1="88268" y1="24250" x2="88268" y2="24250"/>
                        <a14:foregroundMark x1="97765" y1="27125" x2="96369" y2="27625"/>
                        <a14:foregroundMark x1="93017" y1="25125" x2="92458" y2="26375"/>
                        <a14:foregroundMark x1="88827" y1="23500" x2="88827" y2="23500"/>
                        <a14:foregroundMark x1="94693" y1="25625" x2="94693" y2="25625"/>
                        <a14:backgroundMark x1="30726" y1="66125" x2="74860" y2="73125"/>
                        <a14:backgroundMark x1="74860" y1="73125" x2="75419" y2="73125"/>
                        <a14:backgroundMark x1="30726" y1="82000" x2="41899" y2="95000"/>
                        <a14:backgroundMark x1="60056" y1="79125" x2="85475" y2="92125"/>
                        <a14:backgroundMark x1="36872" y1="65625" x2="29609" y2="92125"/>
                        <a14:backgroundMark x1="39944" y1="96375" x2="28771" y2="92625"/>
                        <a14:backgroundMark x1="81285" y1="91750" x2="67318" y2="90375"/>
                        <a14:backgroundMark x1="65084" y1="86125" x2="65084" y2="86125"/>
                        <a14:backgroundMark x1="66201" y1="88500" x2="63128" y2="88500"/>
                        <a14:backgroundMark x1="64246" y1="86625" x2="64246" y2="88875"/>
                        <a14:backgroundMark x1="59218" y1="76875" x2="59218" y2="7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98" y="4062333"/>
            <a:ext cx="866229" cy="188401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A5851A2-F5B2-490A-912E-FEF80C7C19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9618012" y="4544291"/>
            <a:ext cx="204700" cy="584858"/>
          </a:xfrm>
          <a:prstGeom prst="rect">
            <a:avLst/>
          </a:prstGeom>
        </p:spPr>
      </p:pic>
      <p:sp>
        <p:nvSpPr>
          <p:cNvPr id="10" name="Oblačić za misli: oblak 9">
            <a:extLst>
              <a:ext uri="{FF2B5EF4-FFF2-40B4-BE49-F238E27FC236}">
                <a16:creationId xmlns:a16="http://schemas.microsoft.com/office/drawing/2014/main" id="{AADAA896-C36C-4861-9D83-8246948600B9}"/>
              </a:ext>
            </a:extLst>
          </p:cNvPr>
          <p:cNvSpPr/>
          <p:nvPr/>
        </p:nvSpPr>
        <p:spPr>
          <a:xfrm>
            <a:off x="10255827" y="2720273"/>
            <a:ext cx="1723160" cy="1090533"/>
          </a:xfrm>
          <a:prstGeom prst="cloudCallout">
            <a:avLst>
              <a:gd name="adj1" fmla="val -13458"/>
              <a:gd name="adj2" fmla="val 849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BEE11499-0CBC-4304-88DA-9EF9B48A1577}"/>
              </a:ext>
            </a:extLst>
          </p:cNvPr>
          <p:cNvSpPr txBox="1"/>
          <p:nvPr/>
        </p:nvSpPr>
        <p:spPr>
          <a:xfrm>
            <a:off x="10539821" y="2850040"/>
            <a:ext cx="1172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err="1">
                <a:latin typeface="Comic Sans MS" panose="030F0702030302020204" pitchFamily="66" charset="0"/>
              </a:rPr>
              <a:t>Mmmm</a:t>
            </a:r>
            <a:r>
              <a:rPr lang="hr-HR" sz="1600" dirty="0">
                <a:latin typeface="Comic Sans MS" panose="030F0702030302020204" pitchFamily="66" charset="0"/>
              </a:rPr>
              <a:t>…</a:t>
            </a:r>
          </a:p>
          <a:p>
            <a:pPr algn="ctr"/>
            <a:r>
              <a:rPr lang="hr-HR" sz="1600" dirty="0">
                <a:latin typeface="Comic Sans MS" panose="030F0702030302020204" pitchFamily="66" charset="0"/>
              </a:rPr>
              <a:t>sladoled u Donata!!!</a:t>
            </a:r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61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zgrada, na otvorenom, crkva, naprijed&#10;&#10;Opis je automatski generiran">
            <a:extLst>
              <a:ext uri="{FF2B5EF4-FFF2-40B4-BE49-F238E27FC236}">
                <a16:creationId xmlns:a16="http://schemas.microsoft.com/office/drawing/2014/main" id="{28B597F2-E475-44FD-B737-DB69E24AC6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 r="8415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Slika 5" descr="Slika na kojoj se prikazuje crtež&#10;&#10;Opis je automatski generiran">
            <a:extLst>
              <a:ext uri="{FF2B5EF4-FFF2-40B4-BE49-F238E27FC236}">
                <a16:creationId xmlns:a16="http://schemas.microsoft.com/office/drawing/2014/main" id="{BFCBDEA1-D3A9-4C33-BA9C-F83C4C5BF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0" b="97857" l="2119" r="95339">
                        <a14:foregroundMark x1="36017" y1="8571" x2="36017" y2="7857"/>
                        <a14:foregroundMark x1="48729" y1="3810" x2="41949" y2="3810"/>
                        <a14:foregroundMark x1="8051" y1="17143" x2="8051" y2="20952"/>
                        <a14:foregroundMark x1="34322" y1="26905" x2="33051" y2="29286"/>
                        <a14:foregroundMark x1="34322" y1="26429" x2="30508" y2="27619"/>
                        <a14:foregroundMark x1="63136" y1="23810" x2="58051" y2="24524"/>
                        <a14:foregroundMark x1="53390" y1="33810" x2="47034" y2="34762"/>
                        <a14:foregroundMark x1="45763" y1="44048" x2="55508" y2="45238"/>
                        <a14:foregroundMark x1="43220" y1="62619" x2="38983" y2="62381"/>
                        <a14:foregroundMark x1="61864" y1="63095" x2="63983" y2="61190"/>
                        <a14:foregroundMark x1="47881" y1="70238" x2="47458" y2="73095"/>
                        <a14:foregroundMark x1="25847" y1="88333" x2="13559" y2="94524"/>
                        <a14:foregroundMark x1="13559" y1="94524" x2="6780" y2="95714"/>
                        <a14:foregroundMark x1="91525" y1="80476" x2="90254" y2="89762"/>
                        <a14:foregroundMark x1="90254" y1="89762" x2="87288" y2="92381"/>
                        <a14:foregroundMark x1="91949" y1="92381" x2="95339" y2="81667"/>
                        <a14:foregroundMark x1="84322" y1="90476" x2="89831" y2="94286"/>
                        <a14:foregroundMark x1="82627" y1="93333" x2="82627" y2="90952"/>
                        <a14:foregroundMark x1="83898" y1="94524" x2="88559" y2="95476"/>
                        <a14:foregroundMark x1="89831" y1="88571" x2="85593" y2="88571"/>
                        <a14:foregroundMark x1="11441" y1="93810" x2="3814" y2="98095"/>
                        <a14:foregroundMark x1="2119" y1="96190" x2="10169" y2="93333"/>
                        <a14:foregroundMark x1="11017" y1="92381" x2="14831" y2="92857"/>
                        <a14:foregroundMark x1="8898" y1="93333" x2="8898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2245" y="4799283"/>
            <a:ext cx="765427" cy="1656935"/>
          </a:xfrm>
          <a:prstGeom prst="rect">
            <a:avLst/>
          </a:prstGeom>
        </p:spPr>
      </p:pic>
      <p:pic>
        <p:nvPicPr>
          <p:cNvPr id="7" name="Slika 6" descr="Slika na kojoj se prikazuje igračka, lutka, crtež&#10;&#10;Opis je automatski generiran">
            <a:extLst>
              <a:ext uri="{FF2B5EF4-FFF2-40B4-BE49-F238E27FC236}">
                <a16:creationId xmlns:a16="http://schemas.microsoft.com/office/drawing/2014/main" id="{29EE7663-A181-4A87-9E71-C73532418B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50" b="95875" l="6425" r="97765">
                        <a14:foregroundMark x1="35196" y1="12625" x2="35196" y2="12625"/>
                        <a14:foregroundMark x1="35196" y1="12625" x2="35196" y2="12625"/>
                        <a14:foregroundMark x1="35196" y1="12625" x2="35196" y2="12625"/>
                        <a14:foregroundMark x1="35196" y1="12625" x2="48045" y2="9875"/>
                        <a14:foregroundMark x1="36592" y1="6875" x2="53352" y2="8500"/>
                        <a14:foregroundMark x1="53352" y1="8500" x2="56425" y2="9250"/>
                        <a14:foregroundMark x1="18715" y1="10625" x2="8939" y2="16500"/>
                        <a14:foregroundMark x1="8939" y1="16500" x2="8939" y2="18125"/>
                        <a14:foregroundMark x1="54749" y1="5625" x2="67598" y2="10750"/>
                        <a14:foregroundMark x1="67598" y1="10750" x2="68994" y2="13125"/>
                        <a14:foregroundMark x1="66480" y1="2250" x2="63687" y2="2250"/>
                        <a14:foregroundMark x1="6983" y1="52125" x2="6983" y2="52125"/>
                        <a14:foregroundMark x1="6983" y1="52125" x2="6983" y2="52125"/>
                        <a14:foregroundMark x1="6425" y1="19375" x2="6425" y2="19375"/>
                        <a14:foregroundMark x1="35754" y1="93500" x2="35754" y2="93500"/>
                        <a14:foregroundMark x1="35754" y1="93500" x2="31564" y2="92375"/>
                        <a14:foregroundMark x1="33240" y1="78375" x2="26816" y2="84875"/>
                        <a14:foregroundMark x1="26816" y1="84875" x2="26536" y2="91875"/>
                        <a14:foregroundMark x1="26536" y1="91875" x2="37151" y2="95875"/>
                        <a14:foregroundMark x1="60615" y1="77000" x2="63408" y2="84125"/>
                        <a14:foregroundMark x1="63408" y1="84125" x2="70391" y2="90625"/>
                        <a14:foregroundMark x1="70391" y1="90625" x2="81285" y2="90875"/>
                        <a14:foregroundMark x1="80447" y1="29000" x2="92458" y2="27750"/>
                        <a14:foregroundMark x1="88268" y1="24250" x2="88268" y2="24250"/>
                        <a14:foregroundMark x1="97765" y1="27125" x2="96369" y2="27625"/>
                        <a14:foregroundMark x1="93017" y1="25125" x2="92458" y2="26375"/>
                        <a14:foregroundMark x1="88827" y1="23500" x2="88827" y2="23500"/>
                        <a14:foregroundMark x1="94693" y1="25625" x2="94693" y2="2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88905" y="4799283"/>
            <a:ext cx="947514" cy="2058716"/>
          </a:xfrm>
          <a:prstGeom prst="rect">
            <a:avLst/>
          </a:prstGeom>
        </p:spPr>
      </p:pic>
      <p:pic>
        <p:nvPicPr>
          <p:cNvPr id="9" name="Slika 8" descr="Slika na kojoj se prikazuje crtež&#10;&#10;Opis je automatski generiran">
            <a:extLst>
              <a:ext uri="{FF2B5EF4-FFF2-40B4-BE49-F238E27FC236}">
                <a16:creationId xmlns:a16="http://schemas.microsoft.com/office/drawing/2014/main" id="{A939B435-276E-4042-900F-56BE5B9B99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95" b="96257" l="9118" r="90000">
                        <a14:foregroundMark x1="46765" y1="7934" x2="27941" y2="6886"/>
                        <a14:foregroundMark x1="43235" y1="2994" x2="48235" y2="3293"/>
                        <a14:foregroundMark x1="47059" y1="93563" x2="46176" y2="96407"/>
                        <a14:foregroundMark x1="9118" y1="31886" x2="9118" y2="32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flipH="1">
            <a:off x="9497488" y="5309375"/>
            <a:ext cx="264297" cy="519266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FE88F408-E6FD-4EAD-A857-4A060301B022}"/>
              </a:ext>
            </a:extLst>
          </p:cNvPr>
          <p:cNvSpPr txBox="1"/>
          <p:nvPr/>
        </p:nvSpPr>
        <p:spPr>
          <a:xfrm>
            <a:off x="9583918" y="8610962"/>
            <a:ext cx="4571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1" tooltip="http://www.dailyclipart.net/clipart/category/food-clip-art/"/>
              </a:rPr>
              <a:t>Ta fotografija</a:t>
            </a:r>
            <a:r>
              <a:rPr lang="en-US" sz="900"/>
              <a:t> korisnika Nepoznat autor: licenca </a:t>
            </a:r>
            <a:r>
              <a:rPr lang="en-US" sz="900">
                <a:hlinkClick r:id="rId12" tooltip="https://creativecommons.org/licenses/by-nd/3.0/"/>
              </a:rPr>
              <a:t>CC BY-ND</a:t>
            </a:r>
            <a:endParaRPr lang="en-US" sz="90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DC8D757B-5E96-474F-8DAF-98B3CAABCA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11462662" y="5276579"/>
            <a:ext cx="204700" cy="584858"/>
          </a:xfrm>
          <a:prstGeom prst="rect">
            <a:avLst/>
          </a:prstGeom>
        </p:spPr>
      </p:pic>
      <p:sp>
        <p:nvSpPr>
          <p:cNvPr id="12" name="Oblačić za govor: ovalni 11">
            <a:extLst>
              <a:ext uri="{FF2B5EF4-FFF2-40B4-BE49-F238E27FC236}">
                <a16:creationId xmlns:a16="http://schemas.microsoft.com/office/drawing/2014/main" id="{3301F915-8FE6-40F7-AF5F-8AB88EE9F9B5}"/>
              </a:ext>
            </a:extLst>
          </p:cNvPr>
          <p:cNvSpPr/>
          <p:nvPr/>
        </p:nvSpPr>
        <p:spPr>
          <a:xfrm>
            <a:off x="6533965" y="3638723"/>
            <a:ext cx="3227820" cy="1421550"/>
          </a:xfrm>
          <a:prstGeom prst="wedgeEllipseCallout">
            <a:avLst>
              <a:gd name="adj1" fmla="val 40882"/>
              <a:gd name="adj2" fmla="val 60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3CF3B718-3546-4D7F-99F0-891950439611}"/>
              </a:ext>
            </a:extLst>
          </p:cNvPr>
          <p:cNvSpPr txBox="1"/>
          <p:nvPr/>
        </p:nvSpPr>
        <p:spPr>
          <a:xfrm>
            <a:off x="6821302" y="3789847"/>
            <a:ext cx="2653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omic Sans MS" panose="030F0702030302020204" pitchFamily="66" charset="0"/>
              </a:rPr>
              <a:t>Ovo je naša </a:t>
            </a:r>
            <a:r>
              <a:rPr lang="hr-H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Zadarska katedrala svete </a:t>
            </a:r>
            <a:r>
              <a:rPr lang="hr-HR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Stošije</a:t>
            </a:r>
            <a:r>
              <a:rPr lang="hr-HR" sz="1600" dirty="0">
                <a:latin typeface="Comic Sans MS" panose="030F0702030302020204" pitchFamily="66" charset="0"/>
              </a:rPr>
              <a:t>, a iza nje je zvonik na čijem se vrhu nalazi kip anđela.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4" name="Oblačić za misli: oblak 13">
            <a:extLst>
              <a:ext uri="{FF2B5EF4-FFF2-40B4-BE49-F238E27FC236}">
                <a16:creationId xmlns:a16="http://schemas.microsoft.com/office/drawing/2014/main" id="{9269BA6F-AEC2-4D5A-B5C9-B21BC86B34F0}"/>
              </a:ext>
            </a:extLst>
          </p:cNvPr>
          <p:cNvSpPr/>
          <p:nvPr/>
        </p:nvSpPr>
        <p:spPr>
          <a:xfrm>
            <a:off x="10629900" y="3819490"/>
            <a:ext cx="1402773" cy="648601"/>
          </a:xfrm>
          <a:prstGeom prst="cloudCallout">
            <a:avLst>
              <a:gd name="adj1" fmla="val 4352"/>
              <a:gd name="adj2" fmla="val 1009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56B63C63-A63A-48DF-BC43-76037C81F156}"/>
              </a:ext>
            </a:extLst>
          </p:cNvPr>
          <p:cNvSpPr txBox="1"/>
          <p:nvPr/>
        </p:nvSpPr>
        <p:spPr>
          <a:xfrm>
            <a:off x="10737273" y="3941463"/>
            <a:ext cx="1375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latin typeface="Comic Sans MS" panose="030F0702030302020204" pitchFamily="66" charset="0"/>
              </a:rPr>
              <a:t>Zanimljivo…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2" name="Ceremonija postavljanja zastave RH na zvoniku katedrale Sv. Stošije u Zadru">
            <a:hlinkClick r:id="" action="ppaction://media"/>
            <a:extLst>
              <a:ext uri="{FF2B5EF4-FFF2-40B4-BE49-F238E27FC236}">
                <a16:creationId xmlns:a16="http://schemas.microsoft.com/office/drawing/2014/main" id="{C1011247-9F66-42C7-9AB8-0B9345E6E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99953" y="2048185"/>
            <a:ext cx="313276" cy="3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6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637</Words>
  <Application>Microsoft Office PowerPoint</Application>
  <PresentationFormat>Široki zaslon</PresentationFormat>
  <Paragraphs>76</Paragraphs>
  <Slides>21</Slides>
  <Notes>0</Notes>
  <HiddenSlides>0</HiddenSlides>
  <MMClips>6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8" baseType="lpstr">
      <vt:lpstr>Arial</vt:lpstr>
      <vt:lpstr>Brush Script MT</vt:lpstr>
      <vt:lpstr>Calibri</vt:lpstr>
      <vt:lpstr>Calibri Light</vt:lpstr>
      <vt:lpstr>Comic Sans MS</vt:lpstr>
      <vt:lpstr>Curlz MT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Antonia Bajlo</dc:creator>
  <cp:lastModifiedBy>Antonia Bajlo</cp:lastModifiedBy>
  <cp:revision>7</cp:revision>
  <dcterms:created xsi:type="dcterms:W3CDTF">2020-05-12T12:02:54Z</dcterms:created>
  <dcterms:modified xsi:type="dcterms:W3CDTF">2024-09-25T16:36:08Z</dcterms:modified>
</cp:coreProperties>
</file>