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1" r:id="rId6"/>
    <p:sldId id="266" r:id="rId7"/>
    <p:sldId id="267" r:id="rId8"/>
    <p:sldId id="259" r:id="rId9"/>
    <p:sldId id="265" r:id="rId10"/>
    <p:sldId id="260" r:id="rId11"/>
    <p:sldId id="262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D0BAF-C2C9-44F5-99BF-A504C5AF13E5}" v="2" dt="2025-03-14T16:48:44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37131-9769-461C-8938-4284DEBC05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BABE7-EBFA-4319-91D7-CED2A7C02850}">
      <dgm:prSet/>
      <dgm:spPr>
        <a:solidFill>
          <a:srgbClr val="CC00CC"/>
        </a:solidFill>
      </dgm:spPr>
      <dgm:t>
        <a:bodyPr/>
        <a:lstStyle/>
        <a:p>
          <a:r>
            <a:rPr lang="hr-HR" b="1" i="0" dirty="0">
              <a:solidFill>
                <a:schemeClr val="tx1"/>
              </a:solidFill>
            </a:rPr>
            <a:t>Otpuštanje vremenitih kazni dolazi uz sljedeće uvjete:</a:t>
          </a:r>
          <a:endParaRPr lang="en-US" b="1" dirty="0">
            <a:solidFill>
              <a:schemeClr val="tx1"/>
            </a:solidFill>
          </a:endParaRPr>
        </a:p>
      </dgm:t>
    </dgm:pt>
    <dgm:pt modelId="{7B12B2CF-2B0C-4D9B-B6BD-6F02CE83FA3E}" type="parTrans" cxnId="{31DDC797-375C-4A77-A6E7-770E7441DD82}">
      <dgm:prSet/>
      <dgm:spPr/>
      <dgm:t>
        <a:bodyPr/>
        <a:lstStyle/>
        <a:p>
          <a:endParaRPr lang="en-US"/>
        </a:p>
      </dgm:t>
    </dgm:pt>
    <dgm:pt modelId="{20ABD062-57CE-4080-B27D-04C956029666}" type="sibTrans" cxnId="{31DDC797-375C-4A77-A6E7-770E7441DD82}">
      <dgm:prSet/>
      <dgm:spPr/>
      <dgm:t>
        <a:bodyPr/>
        <a:lstStyle/>
        <a:p>
          <a:endParaRPr lang="en-US"/>
        </a:p>
      </dgm:t>
    </dgm:pt>
    <dgm:pt modelId="{FE6D02BC-1CBC-4C9B-89AC-D75FB0BAFAFA}">
      <dgm:prSet/>
      <dgm:spPr>
        <a:solidFill>
          <a:srgbClr val="CC00CC"/>
        </a:solidFill>
      </dgm:spPr>
      <dgm:t>
        <a:bodyPr/>
        <a:lstStyle/>
        <a:p>
          <a:r>
            <a:rPr lang="hr-HR" b="0" i="0" dirty="0"/>
            <a:t>isključiti svaku naklonost grijehu, makar bio i lak,</a:t>
          </a:r>
          <a:endParaRPr lang="en-US" dirty="0"/>
        </a:p>
      </dgm:t>
    </dgm:pt>
    <dgm:pt modelId="{4C1B1C9F-5F4F-4EBC-8559-BA316044377D}" type="parTrans" cxnId="{33DA53B3-63EF-4904-96A0-A82B35466978}">
      <dgm:prSet/>
      <dgm:spPr/>
      <dgm:t>
        <a:bodyPr/>
        <a:lstStyle/>
        <a:p>
          <a:endParaRPr lang="en-US"/>
        </a:p>
      </dgm:t>
    </dgm:pt>
    <dgm:pt modelId="{BF5391DB-0785-41AB-BB96-ED150B61A436}" type="sibTrans" cxnId="{33DA53B3-63EF-4904-96A0-A82B35466978}">
      <dgm:prSet/>
      <dgm:spPr/>
      <dgm:t>
        <a:bodyPr/>
        <a:lstStyle/>
        <a:p>
          <a:endParaRPr lang="en-US"/>
        </a:p>
      </dgm:t>
    </dgm:pt>
    <dgm:pt modelId="{1B01E444-5359-4C32-B32D-6E488110317E}">
      <dgm:prSet/>
      <dgm:spPr>
        <a:solidFill>
          <a:srgbClr val="CC00CC"/>
        </a:solidFill>
      </dgm:spPr>
      <dgm:t>
        <a:bodyPr/>
        <a:lstStyle/>
        <a:p>
          <a:r>
            <a:rPr lang="hr-HR" b="0" i="0" dirty="0"/>
            <a:t>probuditi nakanu da se želi primiti potpuni oprost,</a:t>
          </a:r>
          <a:endParaRPr lang="en-US" dirty="0"/>
        </a:p>
      </dgm:t>
    </dgm:pt>
    <dgm:pt modelId="{5EE41C2E-5FF1-446C-AB0B-428BF6697AD4}" type="parTrans" cxnId="{BE5321FA-CC0F-4368-821B-8CA5174EF0BE}">
      <dgm:prSet/>
      <dgm:spPr/>
      <dgm:t>
        <a:bodyPr/>
        <a:lstStyle/>
        <a:p>
          <a:endParaRPr lang="en-US"/>
        </a:p>
      </dgm:t>
    </dgm:pt>
    <dgm:pt modelId="{3199DCFA-B156-4106-B3C8-72040A22CA89}" type="sibTrans" cxnId="{BE5321FA-CC0F-4368-821B-8CA5174EF0BE}">
      <dgm:prSet/>
      <dgm:spPr/>
      <dgm:t>
        <a:bodyPr/>
        <a:lstStyle/>
        <a:p>
          <a:endParaRPr lang="en-US"/>
        </a:p>
      </dgm:t>
    </dgm:pt>
    <dgm:pt modelId="{7E806064-16B3-4E86-8B31-B7770BAE2103}">
      <dgm:prSet/>
      <dgm:spPr>
        <a:solidFill>
          <a:srgbClr val="CC00CC"/>
        </a:solidFill>
      </dgm:spPr>
      <dgm:t>
        <a:bodyPr/>
        <a:lstStyle/>
        <a:p>
          <a:r>
            <a:rPr lang="hr-HR" b="0" i="0" dirty="0"/>
            <a:t>pričestiti se, a ako je potrebno prije se i ispovjediti,</a:t>
          </a:r>
          <a:endParaRPr lang="en-US" dirty="0"/>
        </a:p>
      </dgm:t>
    </dgm:pt>
    <dgm:pt modelId="{012729C5-FDA3-42DB-905D-5EA2BB82F155}" type="parTrans" cxnId="{E38F47FF-42A7-453B-972D-7BFE8D84F943}">
      <dgm:prSet/>
      <dgm:spPr/>
      <dgm:t>
        <a:bodyPr/>
        <a:lstStyle/>
        <a:p>
          <a:endParaRPr lang="en-US"/>
        </a:p>
      </dgm:t>
    </dgm:pt>
    <dgm:pt modelId="{F9F8CCCF-CB0A-446F-8634-53253BBF20CE}" type="sibTrans" cxnId="{E38F47FF-42A7-453B-972D-7BFE8D84F943}">
      <dgm:prSet/>
      <dgm:spPr/>
      <dgm:t>
        <a:bodyPr/>
        <a:lstStyle/>
        <a:p>
          <a:endParaRPr lang="en-US"/>
        </a:p>
      </dgm:t>
    </dgm:pt>
    <dgm:pt modelId="{805870AD-E496-494D-AB98-6253D0BED50E}">
      <dgm:prSet/>
      <dgm:spPr>
        <a:solidFill>
          <a:srgbClr val="CC00CC"/>
        </a:solidFill>
      </dgm:spPr>
      <dgm:t>
        <a:bodyPr/>
        <a:lstStyle/>
        <a:p>
          <a:r>
            <a:rPr lang="hr-HR" b="0" i="0" dirty="0"/>
            <a:t>hodočastiti prema Svetim vratima </a:t>
          </a:r>
          <a:r>
            <a:rPr lang="hr-HR" b="0" i="0" dirty="0" err="1"/>
            <a:t>jubilejske</a:t>
          </a:r>
          <a:r>
            <a:rPr lang="hr-HR" b="0" i="0" dirty="0"/>
            <a:t> crkve,</a:t>
          </a:r>
          <a:endParaRPr lang="en-US" dirty="0"/>
        </a:p>
      </dgm:t>
    </dgm:pt>
    <dgm:pt modelId="{DB09C9CF-8480-4A7B-B52F-0C54F569A831}" type="parTrans" cxnId="{C61A0D01-7E11-457A-9119-CC2E31E2DDF6}">
      <dgm:prSet/>
      <dgm:spPr/>
      <dgm:t>
        <a:bodyPr/>
        <a:lstStyle/>
        <a:p>
          <a:endParaRPr lang="en-US"/>
        </a:p>
      </dgm:t>
    </dgm:pt>
    <dgm:pt modelId="{04CDA088-5023-4B4B-AAB5-F2598989CF28}" type="sibTrans" cxnId="{C61A0D01-7E11-457A-9119-CC2E31E2DDF6}">
      <dgm:prSet/>
      <dgm:spPr/>
      <dgm:t>
        <a:bodyPr/>
        <a:lstStyle/>
        <a:p>
          <a:endParaRPr lang="en-US"/>
        </a:p>
      </dgm:t>
    </dgm:pt>
    <dgm:pt modelId="{7DC9D6F2-3417-4150-B190-CF7AA81D9261}">
      <dgm:prSet/>
      <dgm:spPr>
        <a:solidFill>
          <a:srgbClr val="CC00CC"/>
        </a:solidFill>
      </dgm:spPr>
      <dgm:t>
        <a:bodyPr/>
        <a:lstStyle/>
        <a:p>
          <a:r>
            <a:rPr lang="hr-HR" b="0" i="0" dirty="0"/>
            <a:t>moliti na nakanu Svetoga Oca prigodom hodočašća u </a:t>
          </a:r>
          <a:r>
            <a:rPr lang="hr-HR" b="0" i="0" dirty="0" err="1"/>
            <a:t>jubilejsku</a:t>
          </a:r>
          <a:r>
            <a:rPr lang="hr-HR" b="0" i="0" dirty="0"/>
            <a:t> crkvu.</a:t>
          </a:r>
          <a:endParaRPr lang="en-US" dirty="0"/>
        </a:p>
      </dgm:t>
    </dgm:pt>
    <dgm:pt modelId="{32878E63-85C8-41CE-99FF-995FCD9F287B}" type="parTrans" cxnId="{CA945FC9-9BC8-42DC-9C9C-461F6413CE62}">
      <dgm:prSet/>
      <dgm:spPr/>
      <dgm:t>
        <a:bodyPr/>
        <a:lstStyle/>
        <a:p>
          <a:endParaRPr lang="en-US"/>
        </a:p>
      </dgm:t>
    </dgm:pt>
    <dgm:pt modelId="{2A8854BB-A482-4045-8E1A-D6976586A7AA}" type="sibTrans" cxnId="{CA945FC9-9BC8-42DC-9C9C-461F6413CE62}">
      <dgm:prSet/>
      <dgm:spPr/>
      <dgm:t>
        <a:bodyPr/>
        <a:lstStyle/>
        <a:p>
          <a:endParaRPr lang="en-US"/>
        </a:p>
      </dgm:t>
    </dgm:pt>
    <dgm:pt modelId="{C75685CC-DB4B-4D13-BB32-AD88ADA83BEC}" type="pres">
      <dgm:prSet presAssocID="{07A37131-9769-461C-8938-4284DEBC0553}" presName="diagram" presStyleCnt="0">
        <dgm:presLayoutVars>
          <dgm:dir/>
          <dgm:resizeHandles val="exact"/>
        </dgm:presLayoutVars>
      </dgm:prSet>
      <dgm:spPr/>
    </dgm:pt>
    <dgm:pt modelId="{9E932011-8395-46FE-9A3A-05E1A2CB2909}" type="pres">
      <dgm:prSet presAssocID="{ED5BABE7-EBFA-4319-91D7-CED2A7C02850}" presName="node" presStyleLbl="node1" presStyleIdx="0" presStyleCnt="6">
        <dgm:presLayoutVars>
          <dgm:bulletEnabled val="1"/>
        </dgm:presLayoutVars>
      </dgm:prSet>
      <dgm:spPr/>
    </dgm:pt>
    <dgm:pt modelId="{22A298EE-42ED-478E-A14B-06B332D2A315}" type="pres">
      <dgm:prSet presAssocID="{20ABD062-57CE-4080-B27D-04C956029666}" presName="sibTrans" presStyleCnt="0"/>
      <dgm:spPr/>
    </dgm:pt>
    <dgm:pt modelId="{36BCFCA1-DBF8-40D8-B2C7-622A5FDCA2D2}" type="pres">
      <dgm:prSet presAssocID="{FE6D02BC-1CBC-4C9B-89AC-D75FB0BAFAFA}" presName="node" presStyleLbl="node1" presStyleIdx="1" presStyleCnt="6">
        <dgm:presLayoutVars>
          <dgm:bulletEnabled val="1"/>
        </dgm:presLayoutVars>
      </dgm:prSet>
      <dgm:spPr/>
    </dgm:pt>
    <dgm:pt modelId="{4DA5552F-5842-42DD-BAA5-FADC0CC2602E}" type="pres">
      <dgm:prSet presAssocID="{BF5391DB-0785-41AB-BB96-ED150B61A436}" presName="sibTrans" presStyleCnt="0"/>
      <dgm:spPr/>
    </dgm:pt>
    <dgm:pt modelId="{37DA4AD9-A351-4697-B499-4AD8319F3C95}" type="pres">
      <dgm:prSet presAssocID="{1B01E444-5359-4C32-B32D-6E488110317E}" presName="node" presStyleLbl="node1" presStyleIdx="2" presStyleCnt="6">
        <dgm:presLayoutVars>
          <dgm:bulletEnabled val="1"/>
        </dgm:presLayoutVars>
      </dgm:prSet>
      <dgm:spPr/>
    </dgm:pt>
    <dgm:pt modelId="{172ED37C-BE3F-4B73-956B-7069D9CDE5CF}" type="pres">
      <dgm:prSet presAssocID="{3199DCFA-B156-4106-B3C8-72040A22CA89}" presName="sibTrans" presStyleCnt="0"/>
      <dgm:spPr/>
    </dgm:pt>
    <dgm:pt modelId="{DBC66007-F19B-4A3E-B053-F005A9345699}" type="pres">
      <dgm:prSet presAssocID="{7E806064-16B3-4E86-8B31-B7770BAE2103}" presName="node" presStyleLbl="node1" presStyleIdx="3" presStyleCnt="6">
        <dgm:presLayoutVars>
          <dgm:bulletEnabled val="1"/>
        </dgm:presLayoutVars>
      </dgm:prSet>
      <dgm:spPr/>
    </dgm:pt>
    <dgm:pt modelId="{89076B8E-D50E-4891-9F0F-DCAFCD3BACF7}" type="pres">
      <dgm:prSet presAssocID="{F9F8CCCF-CB0A-446F-8634-53253BBF20CE}" presName="sibTrans" presStyleCnt="0"/>
      <dgm:spPr/>
    </dgm:pt>
    <dgm:pt modelId="{CD538798-E1A7-4F37-9503-A6253F1B7A8A}" type="pres">
      <dgm:prSet presAssocID="{805870AD-E496-494D-AB98-6253D0BED50E}" presName="node" presStyleLbl="node1" presStyleIdx="4" presStyleCnt="6">
        <dgm:presLayoutVars>
          <dgm:bulletEnabled val="1"/>
        </dgm:presLayoutVars>
      </dgm:prSet>
      <dgm:spPr/>
    </dgm:pt>
    <dgm:pt modelId="{992FCE9E-9EF6-4FEA-9C9A-EC0C245CE84A}" type="pres">
      <dgm:prSet presAssocID="{04CDA088-5023-4B4B-AAB5-F2598989CF28}" presName="sibTrans" presStyleCnt="0"/>
      <dgm:spPr/>
    </dgm:pt>
    <dgm:pt modelId="{7B849EA9-98BD-454A-A07D-7F7B47B5BB12}" type="pres">
      <dgm:prSet presAssocID="{7DC9D6F2-3417-4150-B190-CF7AA81D9261}" presName="node" presStyleLbl="node1" presStyleIdx="5" presStyleCnt="6">
        <dgm:presLayoutVars>
          <dgm:bulletEnabled val="1"/>
        </dgm:presLayoutVars>
      </dgm:prSet>
      <dgm:spPr/>
    </dgm:pt>
  </dgm:ptLst>
  <dgm:cxnLst>
    <dgm:cxn modelId="{C61A0D01-7E11-457A-9119-CC2E31E2DDF6}" srcId="{07A37131-9769-461C-8938-4284DEBC0553}" destId="{805870AD-E496-494D-AB98-6253D0BED50E}" srcOrd="4" destOrd="0" parTransId="{DB09C9CF-8480-4A7B-B52F-0C54F569A831}" sibTransId="{04CDA088-5023-4B4B-AAB5-F2598989CF28}"/>
    <dgm:cxn modelId="{7D2A4A2F-C8EA-4074-9788-061C4364F7C9}" type="presOf" srcId="{7DC9D6F2-3417-4150-B190-CF7AA81D9261}" destId="{7B849EA9-98BD-454A-A07D-7F7B47B5BB12}" srcOrd="0" destOrd="0" presId="urn:microsoft.com/office/officeart/2005/8/layout/default"/>
    <dgm:cxn modelId="{641ADE42-D34E-4F8F-97EF-C0A76E3CADC1}" type="presOf" srcId="{07A37131-9769-461C-8938-4284DEBC0553}" destId="{C75685CC-DB4B-4D13-BB32-AD88ADA83BEC}" srcOrd="0" destOrd="0" presId="urn:microsoft.com/office/officeart/2005/8/layout/default"/>
    <dgm:cxn modelId="{7431904B-E9A2-42C2-BCA7-87BC14F82279}" type="presOf" srcId="{1B01E444-5359-4C32-B32D-6E488110317E}" destId="{37DA4AD9-A351-4697-B499-4AD8319F3C95}" srcOrd="0" destOrd="0" presId="urn:microsoft.com/office/officeart/2005/8/layout/default"/>
    <dgm:cxn modelId="{14ABB16C-A3B6-42B1-AB2E-DB73F8CB4317}" type="presOf" srcId="{ED5BABE7-EBFA-4319-91D7-CED2A7C02850}" destId="{9E932011-8395-46FE-9A3A-05E1A2CB2909}" srcOrd="0" destOrd="0" presId="urn:microsoft.com/office/officeart/2005/8/layout/default"/>
    <dgm:cxn modelId="{39A63053-F9F4-4446-BF22-BAAB253C62E4}" type="presOf" srcId="{7E806064-16B3-4E86-8B31-B7770BAE2103}" destId="{DBC66007-F19B-4A3E-B053-F005A9345699}" srcOrd="0" destOrd="0" presId="urn:microsoft.com/office/officeart/2005/8/layout/default"/>
    <dgm:cxn modelId="{31DDC797-375C-4A77-A6E7-770E7441DD82}" srcId="{07A37131-9769-461C-8938-4284DEBC0553}" destId="{ED5BABE7-EBFA-4319-91D7-CED2A7C02850}" srcOrd="0" destOrd="0" parTransId="{7B12B2CF-2B0C-4D9B-B6BD-6F02CE83FA3E}" sibTransId="{20ABD062-57CE-4080-B27D-04C956029666}"/>
    <dgm:cxn modelId="{33DA53B3-63EF-4904-96A0-A82B35466978}" srcId="{07A37131-9769-461C-8938-4284DEBC0553}" destId="{FE6D02BC-1CBC-4C9B-89AC-D75FB0BAFAFA}" srcOrd="1" destOrd="0" parTransId="{4C1B1C9F-5F4F-4EBC-8559-BA316044377D}" sibTransId="{BF5391DB-0785-41AB-BB96-ED150B61A436}"/>
    <dgm:cxn modelId="{CA945FC9-9BC8-42DC-9C9C-461F6413CE62}" srcId="{07A37131-9769-461C-8938-4284DEBC0553}" destId="{7DC9D6F2-3417-4150-B190-CF7AA81D9261}" srcOrd="5" destOrd="0" parTransId="{32878E63-85C8-41CE-99FF-995FCD9F287B}" sibTransId="{2A8854BB-A482-4045-8E1A-D6976586A7AA}"/>
    <dgm:cxn modelId="{FAF9C7E3-6305-41E8-8AD9-76DB714FA25D}" type="presOf" srcId="{805870AD-E496-494D-AB98-6253D0BED50E}" destId="{CD538798-E1A7-4F37-9503-A6253F1B7A8A}" srcOrd="0" destOrd="0" presId="urn:microsoft.com/office/officeart/2005/8/layout/default"/>
    <dgm:cxn modelId="{8BD70CF3-CDA1-4A68-B352-CDADE80DD67C}" type="presOf" srcId="{FE6D02BC-1CBC-4C9B-89AC-D75FB0BAFAFA}" destId="{36BCFCA1-DBF8-40D8-B2C7-622A5FDCA2D2}" srcOrd="0" destOrd="0" presId="urn:microsoft.com/office/officeart/2005/8/layout/default"/>
    <dgm:cxn modelId="{BE5321FA-CC0F-4368-821B-8CA5174EF0BE}" srcId="{07A37131-9769-461C-8938-4284DEBC0553}" destId="{1B01E444-5359-4C32-B32D-6E488110317E}" srcOrd="2" destOrd="0" parTransId="{5EE41C2E-5FF1-446C-AB0B-428BF6697AD4}" sibTransId="{3199DCFA-B156-4106-B3C8-72040A22CA89}"/>
    <dgm:cxn modelId="{E38F47FF-42A7-453B-972D-7BFE8D84F943}" srcId="{07A37131-9769-461C-8938-4284DEBC0553}" destId="{7E806064-16B3-4E86-8B31-B7770BAE2103}" srcOrd="3" destOrd="0" parTransId="{012729C5-FDA3-42DB-905D-5EA2BB82F155}" sibTransId="{F9F8CCCF-CB0A-446F-8634-53253BBF20CE}"/>
    <dgm:cxn modelId="{8475C280-BD5A-42C4-8AA0-8FB8C90D1BC5}" type="presParOf" srcId="{C75685CC-DB4B-4D13-BB32-AD88ADA83BEC}" destId="{9E932011-8395-46FE-9A3A-05E1A2CB2909}" srcOrd="0" destOrd="0" presId="urn:microsoft.com/office/officeart/2005/8/layout/default"/>
    <dgm:cxn modelId="{FA181267-49BB-45A5-9556-22D719D0FCFF}" type="presParOf" srcId="{C75685CC-DB4B-4D13-BB32-AD88ADA83BEC}" destId="{22A298EE-42ED-478E-A14B-06B332D2A315}" srcOrd="1" destOrd="0" presId="urn:microsoft.com/office/officeart/2005/8/layout/default"/>
    <dgm:cxn modelId="{9068102D-82EE-49CD-A3B9-92FDBBEBBE64}" type="presParOf" srcId="{C75685CC-DB4B-4D13-BB32-AD88ADA83BEC}" destId="{36BCFCA1-DBF8-40D8-B2C7-622A5FDCA2D2}" srcOrd="2" destOrd="0" presId="urn:microsoft.com/office/officeart/2005/8/layout/default"/>
    <dgm:cxn modelId="{92028C1C-5D22-4BFE-AA51-82F5F65CE868}" type="presParOf" srcId="{C75685CC-DB4B-4D13-BB32-AD88ADA83BEC}" destId="{4DA5552F-5842-42DD-BAA5-FADC0CC2602E}" srcOrd="3" destOrd="0" presId="urn:microsoft.com/office/officeart/2005/8/layout/default"/>
    <dgm:cxn modelId="{E6B80F8C-04B8-4F4A-9F14-8C8C7FBB07C3}" type="presParOf" srcId="{C75685CC-DB4B-4D13-BB32-AD88ADA83BEC}" destId="{37DA4AD9-A351-4697-B499-4AD8319F3C95}" srcOrd="4" destOrd="0" presId="urn:microsoft.com/office/officeart/2005/8/layout/default"/>
    <dgm:cxn modelId="{8B512DFC-D922-41C5-87A3-B0247C8B26F4}" type="presParOf" srcId="{C75685CC-DB4B-4D13-BB32-AD88ADA83BEC}" destId="{172ED37C-BE3F-4B73-956B-7069D9CDE5CF}" srcOrd="5" destOrd="0" presId="urn:microsoft.com/office/officeart/2005/8/layout/default"/>
    <dgm:cxn modelId="{24414C48-C47C-4174-91D4-7A2912BC4DD9}" type="presParOf" srcId="{C75685CC-DB4B-4D13-BB32-AD88ADA83BEC}" destId="{DBC66007-F19B-4A3E-B053-F005A9345699}" srcOrd="6" destOrd="0" presId="urn:microsoft.com/office/officeart/2005/8/layout/default"/>
    <dgm:cxn modelId="{235C6075-6333-4472-9B7E-7BD76DD360D0}" type="presParOf" srcId="{C75685CC-DB4B-4D13-BB32-AD88ADA83BEC}" destId="{89076B8E-D50E-4891-9F0F-DCAFCD3BACF7}" srcOrd="7" destOrd="0" presId="urn:microsoft.com/office/officeart/2005/8/layout/default"/>
    <dgm:cxn modelId="{2805E5DF-25F0-40D6-9F2D-471747FBD991}" type="presParOf" srcId="{C75685CC-DB4B-4D13-BB32-AD88ADA83BEC}" destId="{CD538798-E1A7-4F37-9503-A6253F1B7A8A}" srcOrd="8" destOrd="0" presId="urn:microsoft.com/office/officeart/2005/8/layout/default"/>
    <dgm:cxn modelId="{2C713C03-7A3F-4E08-A792-6B98EA366BB3}" type="presParOf" srcId="{C75685CC-DB4B-4D13-BB32-AD88ADA83BEC}" destId="{992FCE9E-9EF6-4FEA-9C9A-EC0C245CE84A}" srcOrd="9" destOrd="0" presId="urn:microsoft.com/office/officeart/2005/8/layout/default"/>
    <dgm:cxn modelId="{C0A20976-2D86-4037-A8FC-B85C11BDC92B}" type="presParOf" srcId="{C75685CC-DB4B-4D13-BB32-AD88ADA83BEC}" destId="{7B849EA9-98BD-454A-A07D-7F7B47B5BB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32011-8395-46FE-9A3A-05E1A2CB2909}">
      <dsp:nvSpPr>
        <dsp:cNvPr id="0" name=""/>
        <dsp:cNvSpPr/>
      </dsp:nvSpPr>
      <dsp:spPr>
        <a:xfrm>
          <a:off x="546032" y="381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0" kern="1200" dirty="0">
              <a:solidFill>
                <a:schemeClr val="tx1"/>
              </a:solidFill>
            </a:rPr>
            <a:t>Otpuštanje vremenitih kazni dolazi uz sljedeće uvjete: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46032" y="381"/>
        <a:ext cx="2357631" cy="1414578"/>
      </dsp:txXfrm>
    </dsp:sp>
    <dsp:sp modelId="{36BCFCA1-DBF8-40D8-B2C7-622A5FDCA2D2}">
      <dsp:nvSpPr>
        <dsp:cNvPr id="0" name=""/>
        <dsp:cNvSpPr/>
      </dsp:nvSpPr>
      <dsp:spPr>
        <a:xfrm>
          <a:off x="3139426" y="381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isključiti svaku naklonost grijehu, makar bio i lak,</a:t>
          </a:r>
          <a:endParaRPr lang="en-US" sz="1800" kern="1200" dirty="0"/>
        </a:p>
      </dsp:txBody>
      <dsp:txXfrm>
        <a:off x="3139426" y="381"/>
        <a:ext cx="2357631" cy="1414578"/>
      </dsp:txXfrm>
    </dsp:sp>
    <dsp:sp modelId="{37DA4AD9-A351-4697-B499-4AD8319F3C95}">
      <dsp:nvSpPr>
        <dsp:cNvPr id="0" name=""/>
        <dsp:cNvSpPr/>
      </dsp:nvSpPr>
      <dsp:spPr>
        <a:xfrm>
          <a:off x="546032" y="1650723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probuditi nakanu da se želi primiti potpuni oprost,</a:t>
          </a:r>
          <a:endParaRPr lang="en-US" sz="1800" kern="1200" dirty="0"/>
        </a:p>
      </dsp:txBody>
      <dsp:txXfrm>
        <a:off x="546032" y="1650723"/>
        <a:ext cx="2357631" cy="1414578"/>
      </dsp:txXfrm>
    </dsp:sp>
    <dsp:sp modelId="{DBC66007-F19B-4A3E-B053-F005A9345699}">
      <dsp:nvSpPr>
        <dsp:cNvPr id="0" name=""/>
        <dsp:cNvSpPr/>
      </dsp:nvSpPr>
      <dsp:spPr>
        <a:xfrm>
          <a:off x="3139426" y="1650723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pričestiti se, a ako je potrebno prije se i ispovjediti,</a:t>
          </a:r>
          <a:endParaRPr lang="en-US" sz="1800" kern="1200" dirty="0"/>
        </a:p>
      </dsp:txBody>
      <dsp:txXfrm>
        <a:off x="3139426" y="1650723"/>
        <a:ext cx="2357631" cy="1414578"/>
      </dsp:txXfrm>
    </dsp:sp>
    <dsp:sp modelId="{CD538798-E1A7-4F37-9503-A6253F1B7A8A}">
      <dsp:nvSpPr>
        <dsp:cNvPr id="0" name=""/>
        <dsp:cNvSpPr/>
      </dsp:nvSpPr>
      <dsp:spPr>
        <a:xfrm>
          <a:off x="546032" y="3301065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hodočastiti prema Svetim vratima </a:t>
          </a:r>
          <a:r>
            <a:rPr lang="hr-HR" sz="1800" b="0" i="0" kern="1200" dirty="0" err="1"/>
            <a:t>jubilejske</a:t>
          </a:r>
          <a:r>
            <a:rPr lang="hr-HR" sz="1800" b="0" i="0" kern="1200" dirty="0"/>
            <a:t> crkve,</a:t>
          </a:r>
          <a:endParaRPr lang="en-US" sz="1800" kern="1200" dirty="0"/>
        </a:p>
      </dsp:txBody>
      <dsp:txXfrm>
        <a:off x="546032" y="3301065"/>
        <a:ext cx="2357631" cy="1414578"/>
      </dsp:txXfrm>
    </dsp:sp>
    <dsp:sp modelId="{7B849EA9-98BD-454A-A07D-7F7B47B5BB12}">
      <dsp:nvSpPr>
        <dsp:cNvPr id="0" name=""/>
        <dsp:cNvSpPr/>
      </dsp:nvSpPr>
      <dsp:spPr>
        <a:xfrm>
          <a:off x="3139426" y="3301065"/>
          <a:ext cx="2357631" cy="1414578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moliti na nakanu Svetoga Oca prigodom hodočašća u </a:t>
          </a:r>
          <a:r>
            <a:rPr lang="hr-HR" sz="1800" b="0" i="0" kern="1200" dirty="0" err="1"/>
            <a:t>jubilejsku</a:t>
          </a:r>
          <a:r>
            <a:rPr lang="hr-HR" sz="1800" b="0" i="0" kern="1200" dirty="0"/>
            <a:t> crkvu.</a:t>
          </a:r>
          <a:endParaRPr lang="en-US" sz="1800" kern="1200" dirty="0"/>
        </a:p>
      </dsp:txBody>
      <dsp:txXfrm>
        <a:off x="3139426" y="3301065"/>
        <a:ext cx="2357631" cy="141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30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15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4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2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8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4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sv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Fz0z-Xbso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ekst, vanjski, stadion, zgrada&#10;&#10;Sadržaj generiran umjetnom inteligencijom može biti netočan.">
            <a:extLst>
              <a:ext uri="{FF2B5EF4-FFF2-40B4-BE49-F238E27FC236}">
                <a16:creationId xmlns:a16="http://schemas.microsoft.com/office/drawing/2014/main" id="{A6C88DAC-914E-99E7-7CB0-752C5C39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D5AAEF-FA4A-BF97-86BA-55D5CB60B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91" y="2021306"/>
            <a:ext cx="4634345" cy="3455134"/>
          </a:xfrm>
        </p:spPr>
        <p:txBody>
          <a:bodyPr>
            <a:normAutofit/>
          </a:bodyPr>
          <a:lstStyle/>
          <a:p>
            <a:r>
              <a:rPr lang="hr-HR" b="1" dirty="0" err="1">
                <a:solidFill>
                  <a:srgbClr val="FFFF00"/>
                </a:solidFill>
              </a:rPr>
              <a:t>Jubilejska</a:t>
            </a:r>
            <a:r>
              <a:rPr lang="hr-HR" b="1" dirty="0">
                <a:solidFill>
                  <a:srgbClr val="FFFF00"/>
                </a:solidFill>
              </a:rPr>
              <a:t> godina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3">
              <a:alphaModFix amt="9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947">
              <a:schemeClr val="bg1"/>
            </a:gs>
            <a:gs pos="68315">
              <a:schemeClr val="bg1"/>
            </a:gs>
            <a:gs pos="13000">
              <a:schemeClr val="bg1"/>
            </a:gs>
            <a:gs pos="0">
              <a:srgbClr val="FFFF00"/>
            </a:gs>
            <a:gs pos="74000">
              <a:schemeClr val="bg1"/>
            </a:gs>
            <a:gs pos="83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0C614264-BA32-414F-95BE-0A30CC07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96051E-7947-1349-3120-F0CDE06E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56" y="381454"/>
            <a:ext cx="6820997" cy="1142546"/>
          </a:xfrm>
        </p:spPr>
        <p:txBody>
          <a:bodyPr>
            <a:normAutofit/>
          </a:bodyPr>
          <a:lstStyle/>
          <a:p>
            <a:r>
              <a:rPr lang="hr-HR" dirty="0"/>
              <a:t>Godina nade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705285-5CED-426B-BB57-F586C6764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802" y="-1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C6DCA1-F9F6-31D9-940C-73E241EC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58" y="1905454"/>
            <a:ext cx="4825417" cy="427371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</a:rPr>
              <a:t>Bulom </a:t>
            </a:r>
            <a:r>
              <a:rPr lang="hr-HR" b="1" i="0" dirty="0">
                <a:effectLst/>
                <a:latin typeface="Roboto" panose="02000000000000000000" pitchFamily="2" charset="0"/>
              </a:rPr>
              <a:t>pape Franje </a:t>
            </a:r>
            <a:r>
              <a:rPr lang="hr-HR" b="1" i="0" dirty="0" err="1">
                <a:effectLst/>
                <a:latin typeface="Roboto" panose="02000000000000000000" pitchFamily="2" charset="0"/>
              </a:rPr>
              <a:t>Spes</a:t>
            </a:r>
            <a:r>
              <a:rPr lang="hr-HR" b="1" i="0" dirty="0">
                <a:effectLst/>
                <a:latin typeface="Roboto" panose="02000000000000000000" pitchFamily="2" charset="0"/>
              </a:rPr>
              <a:t> </a:t>
            </a:r>
            <a:r>
              <a:rPr lang="hr-HR" b="1" i="0" dirty="0" err="1">
                <a:effectLst/>
                <a:latin typeface="Roboto" panose="02000000000000000000" pitchFamily="2" charset="0"/>
              </a:rPr>
              <a:t>non</a:t>
            </a:r>
            <a:r>
              <a:rPr lang="hr-HR" b="1" i="0" dirty="0">
                <a:effectLst/>
                <a:latin typeface="Roboto" panose="02000000000000000000" pitchFamily="2" charset="0"/>
              </a:rPr>
              <a:t> </a:t>
            </a:r>
            <a:r>
              <a:rPr lang="hr-HR" b="1" i="0" dirty="0" err="1">
                <a:effectLst/>
                <a:latin typeface="Roboto" panose="02000000000000000000" pitchFamily="2" charset="0"/>
              </a:rPr>
              <a:t>confundit</a:t>
            </a:r>
            <a:r>
              <a:rPr lang="hr-HR" b="1" i="0" dirty="0">
                <a:effectLst/>
                <a:latin typeface="Roboto" panose="02000000000000000000" pitchFamily="2" charset="0"/>
              </a:rPr>
              <a:t> „Nada ne razočarava“</a:t>
            </a:r>
            <a:r>
              <a:rPr lang="hr-HR" b="0" i="0" dirty="0">
                <a:effectLst/>
                <a:latin typeface="Roboto" panose="02000000000000000000" pitchFamily="2" charset="0"/>
              </a:rPr>
              <a:t>. najavljen je Jubilej 2025., te određeno da će on biti otvoren prvom Večernjom Božića 24. prosinca 2024., a zatvoren na Bogojavljenje 6. siječnja 2026. 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</a:rPr>
              <a:t>Geslo Svete godine 2025. je </a:t>
            </a:r>
            <a:r>
              <a:rPr lang="hr-HR" b="1" i="0" dirty="0">
                <a:effectLst/>
                <a:latin typeface="Roboto" panose="02000000000000000000" pitchFamily="2" charset="0"/>
              </a:rPr>
              <a:t>„Hodočasnici nade“ </a:t>
            </a:r>
            <a:r>
              <a:rPr lang="hr-HR" b="0" i="0" dirty="0">
                <a:effectLst/>
                <a:latin typeface="Roboto" panose="02000000000000000000" pitchFamily="2" charset="0"/>
              </a:rPr>
              <a:t>(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Peregrinantes</a:t>
            </a:r>
            <a:r>
              <a:rPr lang="hr-HR" b="0" i="0" dirty="0"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in</a:t>
            </a:r>
            <a:r>
              <a:rPr lang="hr-HR" b="0" i="0" dirty="0">
                <a:effectLst/>
                <a:latin typeface="Roboto" panose="02000000000000000000" pitchFamily="2" charset="0"/>
              </a:rPr>
              <a:t>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spem</a:t>
            </a:r>
            <a:r>
              <a:rPr lang="hr-HR" b="0" i="0" dirty="0">
                <a:effectLst/>
                <a:latin typeface="Roboto" panose="02000000000000000000" pitchFamily="2" charset="0"/>
              </a:rPr>
              <a:t>).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16" y="3741313"/>
            <a:ext cx="955464" cy="3116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96" y="2678732"/>
            <a:ext cx="2074265" cy="360012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tekst, simbol, grafika, Font&#10;&#10;Sadržaj generiran umjetnom inteligencijom može biti netočan.">
            <a:extLst>
              <a:ext uri="{FF2B5EF4-FFF2-40B4-BE49-F238E27FC236}">
                <a16:creationId xmlns:a16="http://schemas.microsoft.com/office/drawing/2014/main" id="{498EDF62-D99C-30E2-3A07-97FC1C25D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-1" b="-1"/>
          <a:stretch/>
        </p:blipFill>
        <p:spPr>
          <a:xfrm>
            <a:off x="8594507" y="477548"/>
            <a:ext cx="2951453" cy="2951453"/>
          </a:xfrm>
          <a:custGeom>
            <a:avLst/>
            <a:gdLst/>
            <a:ahLst/>
            <a:cxnLst/>
            <a:rect l="l" t="t" r="r" b="b"/>
            <a:pathLst>
              <a:path w="4625350" h="4625350">
                <a:moveTo>
                  <a:pt x="2312675" y="0"/>
                </a:moveTo>
                <a:cubicBezTo>
                  <a:pt x="3589930" y="0"/>
                  <a:pt x="4625350" y="1035420"/>
                  <a:pt x="4625350" y="2312675"/>
                </a:cubicBezTo>
                <a:cubicBezTo>
                  <a:pt x="4625350" y="3589930"/>
                  <a:pt x="3589930" y="4625350"/>
                  <a:pt x="2312675" y="4625350"/>
                </a:cubicBezTo>
                <a:cubicBezTo>
                  <a:pt x="1035420" y="4625350"/>
                  <a:pt x="0" y="3589930"/>
                  <a:pt x="0" y="2312675"/>
                </a:cubicBezTo>
                <a:cubicBezTo>
                  <a:pt x="0" y="1035420"/>
                  <a:pt x="1035420" y="0"/>
                  <a:pt x="2312675" y="0"/>
                </a:cubicBezTo>
                <a:close/>
              </a:path>
            </a:pathLst>
          </a:custGeom>
          <a:effectLst>
            <a:outerShdw dist="165100" dir="8100000" algn="tr" rotWithShape="0">
              <a:schemeClr val="tx1"/>
            </a:outerShdw>
          </a:effectLst>
        </p:spPr>
      </p:pic>
      <p:pic>
        <p:nvPicPr>
          <p:cNvPr id="7" name="Slika 6" descr="Slika na kojoj se prikazuje tekst, odijevanje, Ljudsko lice, osoba&#10;&#10;Sadržaj generiran umjetnom inteligencijom može biti netočan.">
            <a:extLst>
              <a:ext uri="{FF2B5EF4-FFF2-40B4-BE49-F238E27FC236}">
                <a16:creationId xmlns:a16="http://schemas.microsoft.com/office/drawing/2014/main" id="{7BBAA044-AF6B-A3FB-FF6D-68F3C9B61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6605801" y="3327401"/>
            <a:ext cx="2951454" cy="2951454"/>
          </a:xfrm>
          <a:custGeom>
            <a:avLst/>
            <a:gdLst/>
            <a:ahLst/>
            <a:cxnLst/>
            <a:rect l="l" t="t" r="r" b="b"/>
            <a:pathLst>
              <a:path w="2951454" h="2951454">
                <a:moveTo>
                  <a:pt x="1475727" y="0"/>
                </a:moveTo>
                <a:cubicBezTo>
                  <a:pt x="2290749" y="0"/>
                  <a:pt x="2951454" y="660705"/>
                  <a:pt x="2951454" y="1475727"/>
                </a:cubicBezTo>
                <a:cubicBezTo>
                  <a:pt x="2951454" y="2290749"/>
                  <a:pt x="2290749" y="2951454"/>
                  <a:pt x="1475727" y="2951454"/>
                </a:cubicBezTo>
                <a:cubicBezTo>
                  <a:pt x="660705" y="2951454"/>
                  <a:pt x="0" y="2290749"/>
                  <a:pt x="0" y="1475727"/>
                </a:cubicBezTo>
                <a:cubicBezTo>
                  <a:pt x="0" y="660705"/>
                  <a:pt x="660705" y="0"/>
                  <a:pt x="1475727" y="0"/>
                </a:cubicBezTo>
                <a:close/>
              </a:path>
            </a:pathLst>
          </a:custGeom>
          <a:effectLst>
            <a:outerShdw dist="165100" dir="8100000" algn="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205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F56D9C-22B4-7CF3-A70D-406FAFFC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37" y="220717"/>
            <a:ext cx="6292881" cy="1429407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r>
              <a:rPr lang="hr-HR" dirty="0"/>
              <a:t>Zadarska nadbiskupija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A1A7E5-9A4F-4F38-BCEB-046B4585D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69" y="2855641"/>
            <a:ext cx="3471653" cy="34716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484899" y="1107865"/>
            <a:ext cx="4381506" cy="336258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 descr="Slika na kojoj se prikazuje zgrada, nebo, vanjski, toranj&#10;&#10;Sadržaj generiran umjetnom inteligencijom može biti netočan.">
            <a:extLst>
              <a:ext uri="{FF2B5EF4-FFF2-40B4-BE49-F238E27FC236}">
                <a16:creationId xmlns:a16="http://schemas.microsoft.com/office/drawing/2014/main" id="{CF0AB362-B982-202B-92F8-A419976C0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-1" b="1024"/>
          <a:stretch/>
        </p:blipFill>
        <p:spPr>
          <a:xfrm>
            <a:off x="769750" y="1162639"/>
            <a:ext cx="2080938" cy="2268790"/>
          </a:xfrm>
          <a:prstGeom prst="rect">
            <a:avLst/>
          </a:prstGeom>
        </p:spPr>
      </p:pic>
      <p:pic>
        <p:nvPicPr>
          <p:cNvPr id="9" name="Slika 8" descr="Slika na kojoj se prikazuje vanjski, zgrada, prozor, makadam&#10;&#10;Sadržaj generiran umjetnom inteligencijom može biti netočan.">
            <a:extLst>
              <a:ext uri="{FF2B5EF4-FFF2-40B4-BE49-F238E27FC236}">
                <a16:creationId xmlns:a16="http://schemas.microsoft.com/office/drawing/2014/main" id="{983571C7-C98D-680D-CF53-7DFA16CE1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3" r="-2" b="7924"/>
          <a:stretch/>
        </p:blipFill>
        <p:spPr>
          <a:xfrm>
            <a:off x="3226675" y="1167367"/>
            <a:ext cx="2080938" cy="2264062"/>
          </a:xfrm>
          <a:prstGeom prst="rect">
            <a:avLst/>
          </a:prstGeom>
        </p:spPr>
      </p:pic>
      <p:pic>
        <p:nvPicPr>
          <p:cNvPr id="5" name="Slika 4" descr="Slika na kojoj se prikazuje vanjski, trava, zgrada, nebo&#10;&#10;Sadržaj generiran umjetnom inteligencijom može biti netočan.">
            <a:extLst>
              <a:ext uri="{FF2B5EF4-FFF2-40B4-BE49-F238E27FC236}">
                <a16:creationId xmlns:a16="http://schemas.microsoft.com/office/drawing/2014/main" id="{D4743F3D-F8B3-F8F0-38E8-5EA42B04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r="10771" b="4"/>
          <a:stretch/>
        </p:blipFill>
        <p:spPr>
          <a:xfrm>
            <a:off x="769750" y="3775538"/>
            <a:ext cx="2080938" cy="2201770"/>
          </a:xfrm>
          <a:prstGeom prst="rect">
            <a:avLst/>
          </a:prstGeom>
        </p:spPr>
      </p:pic>
      <p:pic>
        <p:nvPicPr>
          <p:cNvPr id="11" name="Slika 10" descr="Slika na kojoj se prikazuje vanjski, prozor, nebo, zgrada&#10;&#10;Sadržaj generiran umjetnom inteligencijom može biti netočan.">
            <a:extLst>
              <a:ext uri="{FF2B5EF4-FFF2-40B4-BE49-F238E27FC236}">
                <a16:creationId xmlns:a16="http://schemas.microsoft.com/office/drawing/2014/main" id="{1399E1C6-AE9D-A20B-FE7D-FA172D31A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28186" b="4"/>
          <a:stretch/>
        </p:blipFill>
        <p:spPr>
          <a:xfrm>
            <a:off x="3226675" y="3775538"/>
            <a:ext cx="2080938" cy="220177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1A116A-20F4-3261-6FA3-3C506CCB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9" y="2662448"/>
            <a:ext cx="6228792" cy="39748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</a:rPr>
              <a:t>Za osobe koje ne mogu hodočastiti u Rim, </a:t>
            </a:r>
            <a:r>
              <a:rPr lang="hr-HR" dirty="0">
                <a:latin typeface="Roboto" panose="02000000000000000000" pitchFamily="2" charset="0"/>
              </a:rPr>
              <a:t>s</a:t>
            </a:r>
            <a:r>
              <a:rPr lang="hr-HR" b="0" i="0" dirty="0">
                <a:effectLst/>
                <a:latin typeface="Roboto" panose="02000000000000000000" pitchFamily="2" charset="0"/>
              </a:rPr>
              <a:t>vaka biskupija je odredila sveta mjesta na kojima će vjernici moći zadobiti potpuni oprost.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hr-HR" b="0" i="0" dirty="0">
                <a:effectLst/>
                <a:latin typeface="Roboto" panose="02000000000000000000" pitchFamily="2" charset="0"/>
              </a:rPr>
              <a:t>Katedrala sv.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Stošije</a:t>
            </a:r>
            <a:r>
              <a:rPr lang="hr-HR" b="0" i="0" dirty="0">
                <a:effectLst/>
                <a:latin typeface="Roboto" panose="02000000000000000000" pitchFamily="2" charset="0"/>
              </a:rPr>
              <a:t> u Zadru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hr-HR" b="0" i="0" dirty="0">
                <a:effectLst/>
                <a:latin typeface="Roboto" panose="02000000000000000000" pitchFamily="2" charset="0"/>
              </a:rPr>
              <a:t>Župna crkva sv. Šime u Zadru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hr-HR" b="0" i="0" dirty="0">
                <a:effectLst/>
                <a:latin typeface="Roboto" panose="02000000000000000000" pitchFamily="2" charset="0"/>
              </a:rPr>
              <a:t>Samostanska crkva sv. Mihovila franjevaca trećoredaca glagoljaša u Zadru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hr-HR" b="0" i="0" dirty="0">
                <a:effectLst/>
                <a:latin typeface="Roboto" panose="02000000000000000000" pitchFamily="2" charset="0"/>
              </a:rPr>
              <a:t>Župna crkva sv.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Anselma</a:t>
            </a:r>
            <a:r>
              <a:rPr lang="hr-HR" b="0" i="0" dirty="0">
                <a:effectLst/>
                <a:latin typeface="Roboto" panose="02000000000000000000" pitchFamily="2" charset="0"/>
              </a:rPr>
              <a:t> u Ninu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hr-HR" b="0" i="0" dirty="0">
                <a:effectLst/>
                <a:latin typeface="Roboto" panose="02000000000000000000" pitchFamily="2" charset="0"/>
              </a:rPr>
              <a:t>Benediktinska crkva sv. Kuzme i Damjana na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Ćokovcu</a:t>
            </a:r>
            <a:r>
              <a:rPr lang="hr-HR" b="0" i="0" dirty="0">
                <a:effectLst/>
                <a:latin typeface="Roboto" panose="02000000000000000000" pitchFamily="2" charset="0"/>
              </a:rPr>
              <a:t>, na otoku Pašmanu</a:t>
            </a:r>
          </a:p>
          <a:p>
            <a:pPr>
              <a:lnSpc>
                <a:spcPct val="120000"/>
              </a:lnSpc>
            </a:pPr>
            <a:endParaRPr lang="hr-HR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985391" y="483870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lika 14" descr="Slika na kojoj se prikazuje vanjski, zgrada, nebo, Srednjovjekovna arhitektura&#10;&#10;Sadržaj generiran umjetnom inteligencijom može biti netočan.">
            <a:extLst>
              <a:ext uri="{FF2B5EF4-FFF2-40B4-BE49-F238E27FC236}">
                <a16:creationId xmlns:a16="http://schemas.microsoft.com/office/drawing/2014/main" id="{AAB8FD40-9BE5-FDC7-FD44-5F73FF5A5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87" y="559263"/>
            <a:ext cx="2242132" cy="21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16925-686E-25F5-D9AB-65B2E580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HODOČASNICI NADE: </a:t>
            </a:r>
            <a:br>
              <a:rPr lang="hr-HR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hr-HR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Molitva Jubileja 2025.</a:t>
            </a:r>
            <a:br>
              <a:rPr lang="hr-H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hr-HR" dirty="0"/>
          </a:p>
        </p:txBody>
      </p:sp>
      <p:pic>
        <p:nvPicPr>
          <p:cNvPr id="5" name="Mrežni medijski sadržaji 4" title="HODOČASNICI NADE: Molitva Jubileja 2025.">
            <a:hlinkClick r:id="" action="ppaction://media"/>
            <a:extLst>
              <a:ext uri="{FF2B5EF4-FFF2-40B4-BE49-F238E27FC236}">
                <a16:creationId xmlns:a16="http://schemas.microsoft.com/office/drawing/2014/main" id="{4F410550-12F0-12BF-E385-97C0C9CA1F1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3150" y="2019300"/>
            <a:ext cx="72882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315">
              <a:schemeClr val="bg1"/>
            </a:gs>
            <a:gs pos="17000">
              <a:schemeClr val="bg1"/>
            </a:gs>
            <a:gs pos="0">
              <a:srgbClr val="FFFF00"/>
            </a:gs>
            <a:gs pos="74000">
              <a:schemeClr val="bg1"/>
            </a:gs>
            <a:gs pos="83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9D6D29B-CE0F-43B0-AD58-007C16D88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BCE465-933E-D0C3-97AE-E39A0BC9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66" y="642898"/>
            <a:ext cx="6425515" cy="957302"/>
          </a:xfrm>
        </p:spPr>
        <p:txBody>
          <a:bodyPr>
            <a:normAutofit/>
          </a:bodyPr>
          <a:lstStyle/>
          <a:p>
            <a:r>
              <a:rPr lang="hr-HR" dirty="0"/>
              <a:t>Što je jubilej?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C1B57E-DEE2-4D22-B203-94332569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253" y="642898"/>
            <a:ext cx="526229" cy="270800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1445A8-E5ED-4750-8A1D-439871100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83" y="557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oblak, nebo, osoba, kip&#10;&#10;Sadržaj generiran umjetnom inteligencijom može biti netočan.">
            <a:extLst>
              <a:ext uri="{FF2B5EF4-FFF2-40B4-BE49-F238E27FC236}">
                <a16:creationId xmlns:a16="http://schemas.microsoft.com/office/drawing/2014/main" id="{EF3D40C9-1D51-FD30-16CB-C27E4529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19273"/>
          <a:stretch/>
        </p:blipFill>
        <p:spPr>
          <a:xfrm>
            <a:off x="321125" y="3507094"/>
            <a:ext cx="2592360" cy="2592360"/>
          </a:xfrm>
          <a:custGeom>
            <a:avLst/>
            <a:gdLst/>
            <a:ahLst/>
            <a:cxnLst/>
            <a:rect l="l" t="t" r="r" b="b"/>
            <a:pathLst>
              <a:path w="2609732" h="2609732">
                <a:moveTo>
                  <a:pt x="1304866" y="0"/>
                </a:moveTo>
                <a:cubicBezTo>
                  <a:pt x="2025524" y="0"/>
                  <a:pt x="2609732" y="584208"/>
                  <a:pt x="2609732" y="1304866"/>
                </a:cubicBezTo>
                <a:cubicBezTo>
                  <a:pt x="2609732" y="2025524"/>
                  <a:pt x="2025524" y="2609732"/>
                  <a:pt x="1304866" y="2609732"/>
                </a:cubicBezTo>
                <a:cubicBezTo>
                  <a:pt x="584208" y="2609732"/>
                  <a:pt x="0" y="2025524"/>
                  <a:pt x="0" y="1304866"/>
                </a:cubicBezTo>
                <a:cubicBezTo>
                  <a:pt x="0" y="584208"/>
                  <a:pt x="584208" y="0"/>
                  <a:pt x="1304866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038567-84A6-D0C2-94DC-3297FE2D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45" y="2109355"/>
            <a:ext cx="4551219" cy="406538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r-HR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Naziv jubilej dolazi od hebrejske riječi </a:t>
            </a:r>
            <a:r>
              <a:rPr lang="hr-HR" sz="22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jubal</a:t>
            </a:r>
            <a:r>
              <a:rPr lang="hr-HR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 ovnujski rog</a:t>
            </a:r>
            <a:r>
              <a:rPr lang="hr-HR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u koji se trubilo prigodom proglašenja </a:t>
            </a:r>
            <a:r>
              <a:rPr lang="hr-HR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jubilejske</a:t>
            </a:r>
            <a:r>
              <a:rPr lang="hr-HR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godine.</a:t>
            </a:r>
          </a:p>
          <a:p>
            <a:pPr algn="just">
              <a:lnSpc>
                <a:spcPct val="120000"/>
              </a:lnSpc>
            </a:pPr>
            <a:r>
              <a:rPr lang="hr-HR" sz="2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Jubilej je tradicija proizišla iz </a:t>
            </a:r>
            <a:r>
              <a:rPr lang="hr-HR" sz="2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Starog zavjeta</a:t>
            </a:r>
            <a:r>
              <a:rPr lang="hr-HR" sz="2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hr-HR" sz="22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Levitski</a:t>
            </a:r>
            <a:r>
              <a:rPr lang="hr-HR" sz="2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zakonik), gdje se slavio </a:t>
            </a:r>
            <a:r>
              <a:rPr lang="hr-HR" sz="2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svakih 50 godina </a:t>
            </a:r>
            <a:r>
              <a:rPr lang="hr-HR" sz="2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kao vrijeme slobode i obnove. </a:t>
            </a:r>
          </a:p>
          <a:p>
            <a:pPr algn="just">
              <a:lnSpc>
                <a:spcPct val="120000"/>
              </a:lnSpc>
            </a:pPr>
            <a:r>
              <a:rPr lang="hr-HR" sz="2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 prilikom trebali su se opraštati nenaplativi dugovi i oslobađati robovi, a zabranjeno je bilo sijati i žeti.</a:t>
            </a:r>
            <a:endParaRPr lang="hr-H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hr-HR" sz="17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902590-2E6D-4760-B650-190AC2595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54154" y="3008920"/>
            <a:ext cx="937845" cy="384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15056EC-6B41-407A-A5D8-3000D013D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963626" y="2797186"/>
            <a:ext cx="4246482" cy="219612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Slika 14" descr="Slika na kojoj se prikazuje crtež, slikanje, umjetničko djelo, grafika&#10;&#10;Sadržaj generiran umjetnom inteligencijom može biti netočan.">
            <a:extLst>
              <a:ext uri="{FF2B5EF4-FFF2-40B4-BE49-F238E27FC236}">
                <a16:creationId xmlns:a16="http://schemas.microsoft.com/office/drawing/2014/main" id="{BB261042-A79E-5583-1938-C98E2051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20429" b="-1"/>
          <a:stretch/>
        </p:blipFill>
        <p:spPr>
          <a:xfrm>
            <a:off x="8112760" y="732710"/>
            <a:ext cx="3648337" cy="3648337"/>
          </a:xfrm>
          <a:custGeom>
            <a:avLst/>
            <a:gdLst/>
            <a:ahLst/>
            <a:cxnLst/>
            <a:rect l="l" t="t" r="r" b="b"/>
            <a:pathLst>
              <a:path w="2609732" h="2609732">
                <a:moveTo>
                  <a:pt x="1304866" y="0"/>
                </a:moveTo>
                <a:cubicBezTo>
                  <a:pt x="2025524" y="0"/>
                  <a:pt x="2609732" y="584208"/>
                  <a:pt x="2609732" y="1304866"/>
                </a:cubicBezTo>
                <a:cubicBezTo>
                  <a:pt x="2609732" y="2025524"/>
                  <a:pt x="2025524" y="2609732"/>
                  <a:pt x="1304866" y="2609732"/>
                </a:cubicBezTo>
                <a:cubicBezTo>
                  <a:pt x="584208" y="2609732"/>
                  <a:pt x="0" y="2025524"/>
                  <a:pt x="0" y="1304866"/>
                </a:cubicBezTo>
                <a:cubicBezTo>
                  <a:pt x="0" y="584208"/>
                  <a:pt x="584208" y="0"/>
                  <a:pt x="13048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62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947">
              <a:schemeClr val="bg1"/>
            </a:gs>
            <a:gs pos="9000">
              <a:schemeClr val="bg1"/>
            </a:gs>
            <a:gs pos="0">
              <a:schemeClr val="bg1"/>
            </a:gs>
            <a:gs pos="74000">
              <a:schemeClr val="bg1"/>
            </a:gs>
            <a:gs pos="83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DC024122-C80E-4076-B618-426FF22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6C0E5D-839F-CFBC-A9B0-C2A0227D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773723"/>
            <a:ext cx="9791698" cy="1397004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r>
              <a:rPr lang="hr-HR" dirty="0"/>
              <a:t>Isus </a:t>
            </a:r>
            <a:r>
              <a:rPr lang="hr-HR" dirty="0" err="1"/>
              <a:t>krist</a:t>
            </a:r>
            <a:r>
              <a:rPr lang="hr-HR" dirty="0"/>
              <a:t> – ispunjenje jubileja</a:t>
            </a:r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829DAB2C-3574-4B22-939F-BB6C5D263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81000" cy="3664635"/>
            <a:chOff x="5006254" y="-1431285"/>
            <a:chExt cx="581000" cy="36646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BD37F6-BAB4-4BBF-B3E2-4395EAB8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61025" y="-788944"/>
              <a:ext cx="526229" cy="3022294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B9809A8D-5A7C-4A05-9F64-844C66FAB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06254" y="-143128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06904A-50BE-6677-D44B-6990279F6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3" y="2411060"/>
            <a:ext cx="4795574" cy="3756660"/>
          </a:xfrm>
          <a:gradFill>
            <a:gsLst>
              <a:gs pos="0">
                <a:schemeClr val="bg2">
                  <a:lumMod val="90000"/>
                </a:schemeClr>
              </a:gs>
              <a:gs pos="37000">
                <a:schemeClr val="bg1"/>
              </a:gs>
              <a:gs pos="74000">
                <a:schemeClr val="bg1"/>
              </a:gs>
              <a:gs pos="83000">
                <a:schemeClr val="bg2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algn="just"/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 Novom zavjetu Isus Krist predstavlja se kao onaj koji u potpunosti ispunjava stari jubilej: </a:t>
            </a:r>
          </a:p>
          <a:p>
            <a:pPr algn="just"/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navješćujući radosnu vijest siromasima, </a:t>
            </a:r>
          </a:p>
          <a:p>
            <a:pPr algn="just"/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sužnjima oslobođenje, </a:t>
            </a:r>
          </a:p>
          <a:p>
            <a:pPr algn="just"/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 slijepima, </a:t>
            </a:r>
          </a:p>
          <a:p>
            <a:pPr algn="just"/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proglašujući godinu milosti Gospodnje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(Usp. Lk 4,16—21).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Slika 6" descr="Slika na kojoj se prikazuje slikanje, umjetničko djelo, Ljudsko lice, odijevanje&#10;&#10;Sadržaj generiran umjetnom inteligencijom može biti netočan.">
            <a:extLst>
              <a:ext uri="{FF2B5EF4-FFF2-40B4-BE49-F238E27FC236}">
                <a16:creationId xmlns:a16="http://schemas.microsoft.com/office/drawing/2014/main" id="{CDDBC6E6-5F7B-DC42-5D2F-7656E5061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90" y="3120543"/>
            <a:ext cx="4087334" cy="2566845"/>
          </a:xfrm>
          <a:prstGeom prst="rect">
            <a:avLst/>
          </a:prstGeom>
          <a:effectLst>
            <a:glow rad="228600">
              <a:srgbClr val="FFFF00">
                <a:alpha val="13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118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9902C2-E358-44A8-8DDB-8A60C095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tekst, slikanje, crtež, skeč&#10;&#10;Sadržaj generiran umjetnom inteligencijom može biti netočan.">
            <a:extLst>
              <a:ext uri="{FF2B5EF4-FFF2-40B4-BE49-F238E27FC236}">
                <a16:creationId xmlns:a16="http://schemas.microsoft.com/office/drawing/2014/main" id="{77EDCBAA-F29B-86E5-FB55-8D5D77A9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11315"/>
          <a:stretch/>
        </p:blipFill>
        <p:spPr>
          <a:xfrm>
            <a:off x="-8467" y="-1"/>
            <a:ext cx="3217333" cy="2295304"/>
          </a:xfrm>
          <a:prstGeom prst="rect">
            <a:avLst/>
          </a:prstGeom>
        </p:spPr>
      </p:pic>
      <p:pic>
        <p:nvPicPr>
          <p:cNvPr id="5" name="Slika 4" descr="Slika na kojoj se prikazuje slikanje, umjetničko djelo, crtež, vizualne umjetnosti&#10;&#10;Sadržaj generiran umjetnom inteligencijom može biti netočan.">
            <a:extLst>
              <a:ext uri="{FF2B5EF4-FFF2-40B4-BE49-F238E27FC236}">
                <a16:creationId xmlns:a16="http://schemas.microsoft.com/office/drawing/2014/main" id="{E288A8DA-C363-A5BB-ADD5-AA5B47DF1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0773"/>
          <a:stretch/>
        </p:blipFill>
        <p:spPr>
          <a:xfrm>
            <a:off x="-8467" y="2286238"/>
            <a:ext cx="3217333" cy="228731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577F0-E39E-41EF-96BA-B52CF922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0027" y="689847"/>
            <a:ext cx="3828209" cy="3828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5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32560B-6419-B024-D7A0-B5FAD485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380" y="1472749"/>
            <a:ext cx="3641416" cy="2468071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Jubileji u katoličkoj crkvi</a:t>
            </a:r>
          </a:p>
        </p:txBody>
      </p:sp>
      <p:pic>
        <p:nvPicPr>
          <p:cNvPr id="7" name="Slika 6" descr="Slika na kojoj se prikazuje slikanje, umjetničko djelo, tekst, crtež&#10;&#10;Sadržaj generiran umjetnom inteligencijom može biti netočan.">
            <a:extLst>
              <a:ext uri="{FF2B5EF4-FFF2-40B4-BE49-F238E27FC236}">
                <a16:creationId xmlns:a16="http://schemas.microsoft.com/office/drawing/2014/main" id="{5D28397E-2C76-2CC6-8143-8A6539191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r="16742" b="2"/>
          <a:stretch/>
        </p:blipFill>
        <p:spPr>
          <a:xfrm>
            <a:off x="-8467" y="4570689"/>
            <a:ext cx="3217333" cy="228731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6774B1-23E5-2976-4F4E-F88A164C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63" y="1267691"/>
            <a:ext cx="4652730" cy="4866409"/>
          </a:xfrm>
          <a:gradFill>
            <a:gsLst>
              <a:gs pos="68315">
                <a:schemeClr val="bg1"/>
              </a:gs>
              <a:gs pos="59000">
                <a:schemeClr val="bg1"/>
              </a:gs>
              <a:gs pos="0">
                <a:srgbClr val="FFC000"/>
              </a:gs>
              <a:gs pos="74000">
                <a:schemeClr val="bg1"/>
              </a:gs>
              <a:gs pos="83000">
                <a:schemeClr val="bg2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 Katoličkoj Crkvi proslava jubileja započela je 1300. godine odredbom pape </a:t>
            </a:r>
            <a:r>
              <a:rPr lang="hr-HR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Bonifacija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VIII. Prema njegovoj zamisli jubilej se trebao slaviti 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svakih stotinu godina. 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 1475. pa nadalje – kako bi se omogućilo svakom naraštaju doživjeti barem jednu svetu godinu – određeno je da se redovni jubilej slavi 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svakih 25 godina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FC910F-4BA8-7E03-AF0A-7C9C3D83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665389"/>
            <a:ext cx="6515108" cy="1011013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700" b="1" dirty="0"/>
              <a:t>Most između zemaljskog i nebeskog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25F5A3-F6D7-EDAD-1CC5-27B35E9B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46" y="1891862"/>
            <a:ext cx="5809826" cy="456089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</a:rPr>
              <a:t>Uvođenje </a:t>
            </a:r>
            <a:r>
              <a:rPr lang="hr-HR" b="0" i="0" dirty="0" err="1">
                <a:effectLst/>
                <a:latin typeface="Roboto" panose="02000000000000000000" pitchFamily="2" charset="0"/>
              </a:rPr>
              <a:t>Jubilejske</a:t>
            </a:r>
            <a:r>
              <a:rPr lang="hr-HR" b="0" i="0" dirty="0">
                <a:effectLst/>
                <a:latin typeface="Roboto" panose="02000000000000000000" pitchFamily="2" charset="0"/>
              </a:rPr>
              <a:t> godine u Katoličku Crkvu pokazuje da njezino značenje nije bitno vezano uz ono koje je bilo u Starom zavjetu (milosrđe i socijalna pravednost), nego je više usmjereno prema </a:t>
            </a:r>
            <a:r>
              <a:rPr lang="hr-HR" b="1" i="0" dirty="0">
                <a:effectLst/>
                <a:latin typeface="Roboto" panose="02000000000000000000" pitchFamily="2" charset="0"/>
              </a:rPr>
              <a:t>primanju oprosta od vremenitih kazni </a:t>
            </a:r>
            <a:r>
              <a:rPr lang="hr-HR" b="0" i="0" dirty="0">
                <a:effectLst/>
                <a:latin typeface="Roboto" panose="02000000000000000000" pitchFamily="2" charset="0"/>
              </a:rPr>
              <a:t>i u tom smislu kao briga za vječno spasenje. </a:t>
            </a:r>
          </a:p>
          <a:p>
            <a:pPr algn="just">
              <a:lnSpc>
                <a:spcPct val="120000"/>
              </a:lnSpc>
            </a:pPr>
            <a:r>
              <a:rPr lang="hr-HR" b="1" i="0" dirty="0">
                <a:effectLst/>
                <a:latin typeface="Roboto" panose="02000000000000000000" pitchFamily="2" charset="0"/>
              </a:rPr>
              <a:t>Jubilej je tako postao spona između ovozemaljskog i nebeskog </a:t>
            </a:r>
            <a:r>
              <a:rPr lang="hr-HR" b="0" i="0" dirty="0">
                <a:effectLst/>
                <a:latin typeface="Roboto" panose="02000000000000000000" pitchFamily="2" charset="0"/>
              </a:rPr>
              <a:t>i izraz vjere u njegovo postojanje. 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</a:rPr>
              <a:t>Ipak, uz Božje će milosrđe biti naglašeno i ono između ljudi, kao i vrijednost kršćanskog zajedništva.</a:t>
            </a:r>
          </a:p>
          <a:p>
            <a:pPr marL="0" indent="0">
              <a:lnSpc>
                <a:spcPct val="120000"/>
              </a:lnSpc>
              <a:buNone/>
            </a:pPr>
            <a:endParaRPr lang="hr-HR" b="0" i="0" dirty="0">
              <a:effectLst/>
              <a:latin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hr-HR" sz="1700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Slika 18" descr="Slika na kojoj se prikazuje slikanje, umjetničko djelo, okvir za sliku, mitologija&#10;&#10;Sadržaj generiran umjetnom inteligencijom može biti netočan.">
            <a:extLst>
              <a:ext uri="{FF2B5EF4-FFF2-40B4-BE49-F238E27FC236}">
                <a16:creationId xmlns:a16="http://schemas.microsoft.com/office/drawing/2014/main" id="{2BB8120B-B75A-429A-B911-55670986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r="2" b="1832"/>
          <a:stretch/>
        </p:blipFill>
        <p:spPr>
          <a:xfrm>
            <a:off x="7696200" y="0"/>
            <a:ext cx="4495800" cy="60474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3014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2D577B-9018-47AD-8C60-A09FB78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5204FA-3232-CA91-53FF-168EDD49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581892"/>
            <a:ext cx="5295900" cy="1236517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/>
          <a:p>
            <a:r>
              <a:rPr lang="hr-HR" dirty="0"/>
              <a:t>Crkveni nauk o oprostima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2E558-1756-4EDF-A961-1F0E5C5B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20ABD3-945A-CDE3-9EB4-B3A8A323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166257"/>
            <a:ext cx="5798126" cy="398464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Svaki teški grijeh ima dvostruku posljedicu: raskida naše zajedništvo s Bogom i lišava nas vječnog života. 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Oproštenje od 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vječne kazne 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ostvaruje se oprostom od krivnje i obnovom zajedništva s Bogom po sakramentu ispovijedi. 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Pored vječne kazne postoji i ona koju nazivamo 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vremenitom kaznom 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 koje se vjernik treba očistiti bilo na zemlji bilo poslije smrti u stanju nazvanom čistilištem.</a:t>
            </a:r>
            <a:endParaRPr lang="hr-H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792" y="3886200"/>
            <a:ext cx="94999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23615" y="2413875"/>
            <a:ext cx="2289284" cy="38152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Ljudsko lice, odijevanje, interakcija&#10;&#10;Sadržaj generiran umjetnom inteligencijom može biti netočan.">
            <a:extLst>
              <a:ext uri="{FF2B5EF4-FFF2-40B4-BE49-F238E27FC236}">
                <a16:creationId xmlns:a16="http://schemas.microsoft.com/office/drawing/2014/main" id="{3B360F18-9257-48D3-22D4-C055D9F3D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12398" b="-1"/>
          <a:stretch/>
        </p:blipFill>
        <p:spPr>
          <a:xfrm>
            <a:off x="6868453" y="926416"/>
            <a:ext cx="4712383" cy="4712383"/>
          </a:xfrm>
          <a:custGeom>
            <a:avLst/>
            <a:gdLst/>
            <a:ahLst/>
            <a:cxnLst/>
            <a:rect l="l" t="t" r="r" b="b"/>
            <a:pathLst>
              <a:path w="4487466" h="4487466">
                <a:moveTo>
                  <a:pt x="2243733" y="0"/>
                </a:moveTo>
                <a:cubicBezTo>
                  <a:pt x="3482913" y="0"/>
                  <a:pt x="4487466" y="1004553"/>
                  <a:pt x="4487466" y="2243733"/>
                </a:cubicBezTo>
                <a:cubicBezTo>
                  <a:pt x="4487466" y="3482913"/>
                  <a:pt x="3482913" y="4487466"/>
                  <a:pt x="2243733" y="4487466"/>
                </a:cubicBezTo>
                <a:cubicBezTo>
                  <a:pt x="1004553" y="4487466"/>
                  <a:pt x="0" y="3482913"/>
                  <a:pt x="0" y="2243733"/>
                </a:cubicBezTo>
                <a:cubicBezTo>
                  <a:pt x="0" y="1004553"/>
                  <a:pt x="1004553" y="0"/>
                  <a:pt x="22437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48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710E0-551C-22AD-7C79-68416F9C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685909"/>
          </a:xfrm>
        </p:spPr>
        <p:txBody>
          <a:bodyPr>
            <a:normAutofit/>
          </a:bodyPr>
          <a:lstStyle/>
          <a:p>
            <a:r>
              <a:rPr lang="hr-HR" dirty="0" err="1"/>
              <a:t>Jubilejski</a:t>
            </a:r>
            <a:r>
              <a:rPr lang="hr-HR" dirty="0"/>
              <a:t> oprost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1E3A1C-AB69-E47E-C0A0-52CDA0D6F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1460937"/>
            <a:ext cx="4389645" cy="307953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hr-HR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bi zadobili oprost vremenitih kazni vjernici su pozvani </a:t>
            </a:r>
            <a:r>
              <a:rPr lang="hr-HR" sz="32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hodočastiti prema Svetim vratima. </a:t>
            </a:r>
            <a:r>
              <a:rPr lang="hr-HR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Takvo hodočašće predstavlja znak duboke želje za istinskim obraćenjem.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hr-HR" sz="3200" b="0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Jubilejski</a:t>
            </a:r>
            <a:r>
              <a:rPr lang="hr-HR" sz="32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oprost, možemo zadobiti za sebe, ali i za pokojnika.</a:t>
            </a:r>
          </a:p>
          <a:p>
            <a:pPr>
              <a:lnSpc>
                <a:spcPct val="120000"/>
              </a:lnSpc>
            </a:pPr>
            <a:endParaRPr lang="hr-HR" sz="800" dirty="0"/>
          </a:p>
        </p:txBody>
      </p:sp>
      <p:graphicFrame>
        <p:nvGraphicFramePr>
          <p:cNvPr id="12" name="Rezervirano mjesto sadržaja 7">
            <a:extLst>
              <a:ext uri="{FF2B5EF4-FFF2-40B4-BE49-F238E27FC236}">
                <a16:creationId xmlns:a16="http://schemas.microsoft.com/office/drawing/2014/main" id="{EFEE1013-BD33-C47B-CC16-28E0A26F5B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4552884"/>
              </p:ext>
            </p:extLst>
          </p:nvPr>
        </p:nvGraphicFramePr>
        <p:xfrm>
          <a:off x="5278582" y="1460937"/>
          <a:ext cx="6043090" cy="47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 descr="Slika na kojoj se prikazuje vanjski, odijevanje, nebo, osoba&#10;&#10;Sadržaj generiran umjetnom inteligencijom može biti netočan.">
            <a:extLst>
              <a:ext uri="{FF2B5EF4-FFF2-40B4-BE49-F238E27FC236}">
                <a16:creationId xmlns:a16="http://schemas.microsoft.com/office/drawing/2014/main" id="{D21BEE2F-EF56-1D77-0A93-523840D14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7" y="4520763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947">
              <a:schemeClr val="bg1"/>
            </a:gs>
            <a:gs pos="68315">
              <a:schemeClr val="bg1"/>
            </a:gs>
            <a:gs pos="13000">
              <a:schemeClr val="bg1"/>
            </a:gs>
            <a:gs pos="0">
              <a:srgbClr val="FFFF00"/>
            </a:gs>
            <a:gs pos="74000">
              <a:schemeClr val="bg1"/>
            </a:gs>
            <a:gs pos="83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22D577B-9018-47AD-8C60-A09FB78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70ECD5-24DE-E59E-3B31-BF799CFC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707098"/>
            <a:ext cx="5295900" cy="985825"/>
          </a:xfrm>
        </p:spPr>
        <p:txBody>
          <a:bodyPr anchor="b">
            <a:normAutofit/>
          </a:bodyPr>
          <a:lstStyle/>
          <a:p>
            <a:r>
              <a:rPr lang="hr-HR" dirty="0"/>
              <a:t>Sveta vrata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E2E558-1756-4EDF-A961-1F0E5C5B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E43FD6-8736-E264-8666-EF4DA091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909187"/>
            <a:ext cx="5457188" cy="444137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Središnji simbol Jubileja jesu </a:t>
            </a:r>
            <a:r>
              <a:rPr lang="hr-HR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Sveta vrata koja će biti otvorena u Rimu</a:t>
            </a: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u četiri papinske bazilike: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hr-H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v. Petra, </a:t>
            </a:r>
          </a:p>
          <a:p>
            <a:pPr algn="just">
              <a:lnSpc>
                <a:spcPct val="120000"/>
              </a:lnSpc>
            </a:pP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Sv. Ivana </a:t>
            </a:r>
            <a:r>
              <a:rPr lang="hr-HR" b="1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Lateranskog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algn="just">
              <a:lnSpc>
                <a:spcPct val="120000"/>
              </a:lnSpc>
            </a:pP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Sv. Marije Velike</a:t>
            </a:r>
            <a:r>
              <a:rPr lang="hr-H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</a:t>
            </a:r>
          </a:p>
          <a:p>
            <a:pPr algn="just">
              <a:lnSpc>
                <a:spcPct val="120000"/>
              </a:lnSpc>
            </a:pP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Sv. Pavla izvan zidina.</a:t>
            </a:r>
          </a:p>
          <a:p>
            <a:pPr algn="just">
              <a:lnSpc>
                <a:spcPct val="120000"/>
              </a:lnSpc>
            </a:pPr>
            <a:r>
              <a:rPr lang="hr-HR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Sveta vrata otvorena su i u 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zatvoru </a:t>
            </a:r>
            <a:r>
              <a:rPr lang="hr-HR" b="1" i="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Rebibbia</a:t>
            </a:r>
            <a:r>
              <a:rPr lang="hr-HR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r-H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„kako bih zatvorenicima pružio konkretan znak blizine“ kaže papa Franjo.</a:t>
            </a:r>
          </a:p>
          <a:p>
            <a:pPr>
              <a:lnSpc>
                <a:spcPct val="120000"/>
              </a:lnSpc>
            </a:pPr>
            <a:endParaRPr lang="hr-HR" sz="1600" b="0" i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792" y="3886200"/>
            <a:ext cx="94999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23615" y="2413875"/>
            <a:ext cx="2289284" cy="38152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zgrada, vrata, izrada pomoću kalupa, arhitektura&#10;&#10;Sadržaj generiran umjetnom inteligencijom može biti netočan.">
            <a:extLst>
              <a:ext uri="{FF2B5EF4-FFF2-40B4-BE49-F238E27FC236}">
                <a16:creationId xmlns:a16="http://schemas.microsoft.com/office/drawing/2014/main" id="{3AE9B41E-53AC-7940-4C0A-8C4130E36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r="22215" b="-2"/>
          <a:stretch/>
        </p:blipFill>
        <p:spPr>
          <a:xfrm>
            <a:off x="6868453" y="926416"/>
            <a:ext cx="4712383" cy="4712383"/>
          </a:xfrm>
          <a:custGeom>
            <a:avLst/>
            <a:gdLst/>
            <a:ahLst/>
            <a:cxnLst/>
            <a:rect l="l" t="t" r="r" b="b"/>
            <a:pathLst>
              <a:path w="4487466" h="4487466">
                <a:moveTo>
                  <a:pt x="2243733" y="0"/>
                </a:moveTo>
                <a:cubicBezTo>
                  <a:pt x="3482913" y="0"/>
                  <a:pt x="4487466" y="1004553"/>
                  <a:pt x="4487466" y="2243733"/>
                </a:cubicBezTo>
                <a:cubicBezTo>
                  <a:pt x="4487466" y="3482913"/>
                  <a:pt x="3482913" y="4487466"/>
                  <a:pt x="2243733" y="4487466"/>
                </a:cubicBezTo>
                <a:cubicBezTo>
                  <a:pt x="1004553" y="4487466"/>
                  <a:pt x="0" y="3482913"/>
                  <a:pt x="0" y="2243733"/>
                </a:cubicBezTo>
                <a:cubicBezTo>
                  <a:pt x="0" y="1004553"/>
                  <a:pt x="1004553" y="0"/>
                  <a:pt x="22437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74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2D577B-9018-47AD-8C60-A09FB78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7307AE-28C1-6350-455F-7BDEACA5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707098"/>
            <a:ext cx="5295900" cy="1459159"/>
          </a:xfrm>
        </p:spPr>
        <p:txBody>
          <a:bodyPr anchor="b">
            <a:normAutofit/>
          </a:bodyPr>
          <a:lstStyle/>
          <a:p>
            <a:r>
              <a:rPr lang="hr-HR" dirty="0"/>
              <a:t>Vrata nade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E2E558-1756-4EDF-A961-1F0E5C5B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B30DC6-9265-96CF-D5BD-9E62BE518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400021"/>
            <a:ext cx="4979598" cy="3958738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hr-HR" b="0" i="0" dirty="0">
                <a:effectLst/>
                <a:latin typeface="Roboto" panose="02000000000000000000" pitchFamily="2" charset="0"/>
              </a:rPr>
              <a:t>U ovoj jubilarnoj godini, Vrata su važan simbol koji označava početak našeg Hodočašća nade.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Prolazak kroz Sveta vrata simbolizira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ulazak u duhovnu obnovu po Kristu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Jubilej je prolaz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koji valja otvoriti. Prag koji valja prijeći na tragu oprosta.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Otvaranje je Svetih vrata, znak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prolaza koji je otvorio Krist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</a:p>
          <a:p>
            <a:pPr>
              <a:lnSpc>
                <a:spcPct val="120000"/>
              </a:lnSpc>
            </a:pPr>
            <a:endParaRPr lang="hr-HR" sz="1900" b="0" i="0" dirty="0">
              <a:effectLst/>
              <a:latin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hr-HR" sz="19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792" y="3886200"/>
            <a:ext cx="94999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23615" y="2413875"/>
            <a:ext cx="2289284" cy="38152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odijevanje, svetište, svećenička halja, svetišta&#10;&#10;Sadržaj generiran umjetnom inteligencijom može biti netočan.">
            <a:extLst>
              <a:ext uri="{FF2B5EF4-FFF2-40B4-BE49-F238E27FC236}">
                <a16:creationId xmlns:a16="http://schemas.microsoft.com/office/drawing/2014/main" id="{ED2B7F35-2276-E4DE-4C2A-DF74A695C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2809" b="-2"/>
          <a:stretch/>
        </p:blipFill>
        <p:spPr>
          <a:xfrm>
            <a:off x="6868453" y="926416"/>
            <a:ext cx="4712383" cy="4712383"/>
          </a:xfrm>
          <a:custGeom>
            <a:avLst/>
            <a:gdLst/>
            <a:ahLst/>
            <a:cxnLst/>
            <a:rect l="l" t="t" r="r" b="b"/>
            <a:pathLst>
              <a:path w="4487466" h="4487466">
                <a:moveTo>
                  <a:pt x="2243733" y="0"/>
                </a:moveTo>
                <a:cubicBezTo>
                  <a:pt x="3482913" y="0"/>
                  <a:pt x="4487466" y="1004553"/>
                  <a:pt x="4487466" y="2243733"/>
                </a:cubicBezTo>
                <a:cubicBezTo>
                  <a:pt x="4487466" y="3482913"/>
                  <a:pt x="3482913" y="4487466"/>
                  <a:pt x="2243733" y="4487466"/>
                </a:cubicBezTo>
                <a:cubicBezTo>
                  <a:pt x="1004553" y="4487466"/>
                  <a:pt x="0" y="3482913"/>
                  <a:pt x="0" y="2243733"/>
                </a:cubicBezTo>
                <a:cubicBezTo>
                  <a:pt x="0" y="1004553"/>
                  <a:pt x="1004553" y="0"/>
                  <a:pt x="22437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7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673</Words>
  <Application>Microsoft Office PowerPoint</Application>
  <PresentationFormat>Široki zaslon</PresentationFormat>
  <Paragraphs>54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 Next LT Pro Light</vt:lpstr>
      <vt:lpstr>Roboto</vt:lpstr>
      <vt:lpstr>VeniceBeachVTI</vt:lpstr>
      <vt:lpstr>Jubilejska godina</vt:lpstr>
      <vt:lpstr>Što je jubilej?</vt:lpstr>
      <vt:lpstr>Isus krist – ispunjenje jubileja</vt:lpstr>
      <vt:lpstr>Jubileji u katoličkoj crkvi</vt:lpstr>
      <vt:lpstr>Most između zemaljskog i nebeskog</vt:lpstr>
      <vt:lpstr>Crkveni nauk o oprostima</vt:lpstr>
      <vt:lpstr>Jubilejski oprost</vt:lpstr>
      <vt:lpstr>Sveta vrata</vt:lpstr>
      <vt:lpstr>Vrata nade</vt:lpstr>
      <vt:lpstr>Godina nade</vt:lpstr>
      <vt:lpstr>Zadarska nadbiskupija</vt:lpstr>
      <vt:lpstr>HODOČASNICI NADE:  Molitva Jubileja 2025.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Šimičev</dc:creator>
  <cp:lastModifiedBy>Marina Šimičev</cp:lastModifiedBy>
  <cp:revision>4</cp:revision>
  <dcterms:created xsi:type="dcterms:W3CDTF">2025-03-12T20:57:02Z</dcterms:created>
  <dcterms:modified xsi:type="dcterms:W3CDTF">2025-03-15T18:24:47Z</dcterms:modified>
</cp:coreProperties>
</file>